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7" r:id="rId2"/>
    <p:sldId id="761" r:id="rId3"/>
    <p:sldId id="877" r:id="rId4"/>
    <p:sldId id="1159" r:id="rId5"/>
    <p:sldId id="799" r:id="rId6"/>
    <p:sldId id="1086" r:id="rId7"/>
    <p:sldId id="1167" r:id="rId8"/>
    <p:sldId id="863" r:id="rId9"/>
    <p:sldId id="1136" r:id="rId10"/>
    <p:sldId id="1160" r:id="rId11"/>
    <p:sldId id="347" r:id="rId12"/>
    <p:sldId id="348" r:id="rId13"/>
    <p:sldId id="350" r:id="rId14"/>
    <p:sldId id="351" r:id="rId15"/>
    <p:sldId id="352" r:id="rId16"/>
    <p:sldId id="353" r:id="rId17"/>
    <p:sldId id="1137" r:id="rId18"/>
    <p:sldId id="1161" r:id="rId19"/>
    <p:sldId id="1184" r:id="rId20"/>
    <p:sldId id="402" r:id="rId21"/>
    <p:sldId id="406" r:id="rId22"/>
    <p:sldId id="1162" r:id="rId23"/>
    <p:sldId id="1187" r:id="rId24"/>
    <p:sldId id="1163" r:id="rId25"/>
    <p:sldId id="1138" r:id="rId26"/>
    <p:sldId id="1139" r:id="rId27"/>
    <p:sldId id="1140" r:id="rId28"/>
    <p:sldId id="1141" r:id="rId29"/>
    <p:sldId id="1178" r:id="rId30"/>
    <p:sldId id="1168" r:id="rId31"/>
    <p:sldId id="1133" r:id="rId32"/>
    <p:sldId id="1134" r:id="rId33"/>
    <p:sldId id="1181" r:id="rId34"/>
    <p:sldId id="1169" r:id="rId35"/>
    <p:sldId id="1176" r:id="rId36"/>
    <p:sldId id="1175" r:id="rId37"/>
    <p:sldId id="1174" r:id="rId38"/>
    <p:sldId id="1171" r:id="rId39"/>
    <p:sldId id="1170" r:id="rId40"/>
    <p:sldId id="1177" r:id="rId41"/>
    <p:sldId id="1126" r:id="rId42"/>
    <p:sldId id="772" r:id="rId43"/>
    <p:sldId id="798" r:id="rId44"/>
    <p:sldId id="684" r:id="rId4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8"/>
    <p:restoredTop sz="94624"/>
  </p:normalViewPr>
  <p:slideViewPr>
    <p:cSldViewPr>
      <p:cViewPr>
        <p:scale>
          <a:sx n="106" d="100"/>
          <a:sy n="106" d="100"/>
        </p:scale>
        <p:origin x="52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05027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슬라이드 이미지 개체 틀 1">
            <a:extLst>
              <a:ext uri="{FF2B5EF4-FFF2-40B4-BE49-F238E27FC236}">
                <a16:creationId xmlns="" xmlns:a16="http://schemas.microsoft.com/office/drawing/2014/main" id="{758626A5-2D19-B044-8522-0BD6D73518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슬라이드 노트 개체 틀 2">
            <a:extLst>
              <a:ext uri="{FF2B5EF4-FFF2-40B4-BE49-F238E27FC236}">
                <a16:creationId xmlns="" xmlns:a16="http://schemas.microsoft.com/office/drawing/2014/main" id="{E06ED20E-953E-3441-A4AC-802BBAD4F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ko-KR"/>
              <a:t>1. Usage (Introduction)</a:t>
            </a:r>
            <a:endParaRPr lang="ko-KR" altLang="en-US"/>
          </a:p>
        </p:txBody>
      </p:sp>
      <p:sp>
        <p:nvSpPr>
          <p:cNvPr id="91140" name="슬라이드 번호 개체 틀 3">
            <a:extLst>
              <a:ext uri="{FF2B5EF4-FFF2-40B4-BE49-F238E27FC236}">
                <a16:creationId xmlns="" xmlns:a16="http://schemas.microsoft.com/office/drawing/2014/main" id="{266C664E-9399-294E-B318-EDB7572C32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1C7E82-2FA5-B843-ADBB-71A1D8C897FF}" type="slidenum">
              <a:rPr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701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슬라이드 이미지 개체 틀 1">
            <a:extLst>
              <a:ext uri="{FF2B5EF4-FFF2-40B4-BE49-F238E27FC236}">
                <a16:creationId xmlns="" xmlns:a16="http://schemas.microsoft.com/office/drawing/2014/main" id="{D5945161-2754-2A4E-8210-B3F8FCA3CA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슬라이드 노트 개체 틀 2">
            <a:extLst>
              <a:ext uri="{FF2B5EF4-FFF2-40B4-BE49-F238E27FC236}">
                <a16:creationId xmlns="" xmlns:a16="http://schemas.microsoft.com/office/drawing/2014/main" id="{F8B5275C-B495-A747-A04D-1CEDF1E94E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93188" name="슬라이드 번호 개체 틀 3">
            <a:extLst>
              <a:ext uri="{FF2B5EF4-FFF2-40B4-BE49-F238E27FC236}">
                <a16:creationId xmlns="" xmlns:a16="http://schemas.microsoft.com/office/drawing/2014/main" id="{59F10568-20BB-084E-A0FF-8EE286A03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8EF97C-3281-5B46-AF88-5A6FF57F3B2A}" type="slidenum">
              <a:rPr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0812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슬라이드 이미지 개체 틀 1">
            <a:extLst>
              <a:ext uri="{FF2B5EF4-FFF2-40B4-BE49-F238E27FC236}">
                <a16:creationId xmlns="" xmlns:a16="http://schemas.microsoft.com/office/drawing/2014/main" id="{550F2A7F-5F02-5640-ABF6-70F32FD098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슬라이드 노트 개체 틀 2">
            <a:extLst>
              <a:ext uri="{FF2B5EF4-FFF2-40B4-BE49-F238E27FC236}">
                <a16:creationId xmlns="" xmlns:a16="http://schemas.microsoft.com/office/drawing/2014/main" id="{5E1A7070-3EAD-F443-9CC2-AB68FD839F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1775" indent="-231775">
              <a:spcBef>
                <a:spcPct val="0"/>
              </a:spcBef>
              <a:buFontTx/>
              <a:buAutoNum type="arabicPeriod"/>
            </a:pPr>
            <a:r>
              <a:rPr lang="en-US" altLang="ko-KR"/>
              <a:t>Usage (Introduction)</a:t>
            </a:r>
          </a:p>
          <a:p>
            <a:pPr marL="231775" indent="-231775">
              <a:spcBef>
                <a:spcPct val="0"/>
              </a:spcBef>
            </a:pPr>
            <a:endParaRPr lang="ko-KR" altLang="en-US"/>
          </a:p>
        </p:txBody>
      </p:sp>
      <p:sp>
        <p:nvSpPr>
          <p:cNvPr id="97284" name="슬라이드 번호 개체 틀 3">
            <a:extLst>
              <a:ext uri="{FF2B5EF4-FFF2-40B4-BE49-F238E27FC236}">
                <a16:creationId xmlns="" xmlns:a16="http://schemas.microsoft.com/office/drawing/2014/main" id="{09F5F991-16E7-FF4F-86C5-2DF9B41CBF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A270A0-601A-A847-8C65-74E89D21F362}" type="slidenum">
              <a:rPr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10461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슬라이드 이미지 개체 틀 1">
            <a:extLst>
              <a:ext uri="{FF2B5EF4-FFF2-40B4-BE49-F238E27FC236}">
                <a16:creationId xmlns="" xmlns:a16="http://schemas.microsoft.com/office/drawing/2014/main" id="{0964D730-4FD4-BF49-902F-0BB8D0501A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슬라이드 노트 개체 틀 2">
            <a:extLst>
              <a:ext uri="{FF2B5EF4-FFF2-40B4-BE49-F238E27FC236}">
                <a16:creationId xmlns="" xmlns:a16="http://schemas.microsoft.com/office/drawing/2014/main" id="{AA335B82-D91D-8842-B973-2A9C9B2843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99332" name="슬라이드 번호 개체 틀 3">
            <a:extLst>
              <a:ext uri="{FF2B5EF4-FFF2-40B4-BE49-F238E27FC236}">
                <a16:creationId xmlns="" xmlns:a16="http://schemas.microsoft.com/office/drawing/2014/main" id="{72B2E782-156C-4749-9AB2-BDF9BC4798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2A8D20D-B283-9C46-8635-AB72F0FBD149}" type="slidenum">
              <a:rPr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6088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슬라이드 이미지 개체 틀 1">
            <a:extLst>
              <a:ext uri="{FF2B5EF4-FFF2-40B4-BE49-F238E27FC236}">
                <a16:creationId xmlns="" xmlns:a16="http://schemas.microsoft.com/office/drawing/2014/main" id="{965D0E45-3831-284A-B29F-7982FA8CE4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슬라이드 노트 개체 틀 2">
            <a:extLst>
              <a:ext uri="{FF2B5EF4-FFF2-40B4-BE49-F238E27FC236}">
                <a16:creationId xmlns="" xmlns:a16="http://schemas.microsoft.com/office/drawing/2014/main" id="{14CDAEDE-C716-114A-8841-8C49D1B7DC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101380" name="슬라이드 번호 개체 틀 3">
            <a:extLst>
              <a:ext uri="{FF2B5EF4-FFF2-40B4-BE49-F238E27FC236}">
                <a16:creationId xmlns="" xmlns:a16="http://schemas.microsoft.com/office/drawing/2014/main" id="{87B76D32-65E1-A446-BF59-5A8502E615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887FFE-0B7E-1F40-BF59-DBBD4E8FA7CD}" type="slidenum">
              <a:rPr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6203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슬라이드 이미지 개체 틀 1">
            <a:extLst>
              <a:ext uri="{FF2B5EF4-FFF2-40B4-BE49-F238E27FC236}">
                <a16:creationId xmlns="" xmlns:a16="http://schemas.microsoft.com/office/drawing/2014/main" id="{76DD7BDC-54EB-EA40-818C-062E9E586B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슬라이드 노트 개체 틀 2">
            <a:extLst>
              <a:ext uri="{FF2B5EF4-FFF2-40B4-BE49-F238E27FC236}">
                <a16:creationId xmlns="" xmlns:a16="http://schemas.microsoft.com/office/drawing/2014/main" id="{219B2699-037D-4442-9C55-E403796E22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103428" name="슬라이드 번호 개체 틀 3">
            <a:extLst>
              <a:ext uri="{FF2B5EF4-FFF2-40B4-BE49-F238E27FC236}">
                <a16:creationId xmlns="" xmlns:a16="http://schemas.microsoft.com/office/drawing/2014/main" id="{4E282819-AAD9-B540-AF2A-3B5D427EE9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7D8C08E-C0B5-4940-9857-2FCD3CC2276B}" type="slidenum">
              <a:rPr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7538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슬라이드 이미지 개체 틀 1">
            <a:extLst>
              <a:ext uri="{FF2B5EF4-FFF2-40B4-BE49-F238E27FC236}">
                <a16:creationId xmlns="" xmlns:a16="http://schemas.microsoft.com/office/drawing/2014/main" id="{91D517B2-108D-1B40-B553-3748EA66F3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슬라이드 노트 개체 틀 2">
            <a:extLst>
              <a:ext uri="{FF2B5EF4-FFF2-40B4-BE49-F238E27FC236}">
                <a16:creationId xmlns="" xmlns:a16="http://schemas.microsoft.com/office/drawing/2014/main" id="{608097F3-6BCC-0A46-949A-9B305BAF48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</a:t>
            </a:r>
            <a:r>
              <a:rPr lang="en-US" altLang="ko-KR">
                <a:ea typeface="굴림" panose="020B0600000101010101" pitchFamily="34" charset="-127"/>
              </a:rPr>
              <a:t>14.6 The clausal connective ~</a:t>
            </a:r>
            <a:r>
              <a:rPr lang="ko-KR" altLang="en-US">
                <a:ea typeface="굴림" panose="020B0600000101010101" pitchFamily="34" charset="-127"/>
              </a:rPr>
              <a:t>기 때문에 (</a:t>
            </a:r>
            <a:r>
              <a:rPr lang="en-US" altLang="ko-KR">
                <a:ea typeface="굴림" panose="020B0600000101010101" pitchFamily="34" charset="-127"/>
              </a:rPr>
              <a:t>reason)</a:t>
            </a:r>
            <a:r>
              <a:rPr lang="en-US" altLang="ko-KR"/>
              <a:t>: Structure</a:t>
            </a:r>
            <a:endParaRPr lang="en-US" altLang="ko-KR">
              <a:ea typeface="굴림" panose="020B0600000101010101" pitchFamily="34" charset="-127"/>
            </a:endParaRPr>
          </a:p>
        </p:txBody>
      </p:sp>
      <p:sp>
        <p:nvSpPr>
          <p:cNvPr id="98308" name="슬라이드 번호 개체 틀 3">
            <a:extLst>
              <a:ext uri="{FF2B5EF4-FFF2-40B4-BE49-F238E27FC236}">
                <a16:creationId xmlns="" xmlns:a16="http://schemas.microsoft.com/office/drawing/2014/main" id="{0DB2C7E8-7E4B-844C-8E16-DF22CB26BF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FC7614B-7609-1C45-A83B-02DA0B46BD8A}" type="slidenum">
              <a:rPr lang="en-US" altLang="en-US" sz="1200"/>
              <a:pPr eaLnBrk="1" hangingPunct="1"/>
              <a:t>20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68292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3C8DEBAE-C8C6-394A-B9D7-0B62E7096D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E4385AB1-101D-464C-A2AE-3B50B42E280B}" type="datetime1">
              <a:rPr lang="en-US" altLang="ko-KR"/>
              <a:pPr>
                <a:defRPr/>
              </a:pPr>
              <a:t>5/27/2020</a:t>
            </a:fld>
            <a:endParaRPr lang="en-US" altLang="ko-KR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2D8191CA-7FC3-F445-814F-F984000818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C17938CD-C485-DD4C-B278-F11EF237C1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굴림" panose="020B0600000101010101" pitchFamily="34" charset="-127"/>
                <a:ea typeface="굴림" panose="020B0600000101010101" pitchFamily="34" charset="-127"/>
              </a:defRPr>
            </a:lvl1pPr>
          </a:lstStyle>
          <a:p>
            <a:fld id="{8ED4E454-8FF6-ED40-A21B-A8B294DB5EAA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4611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http://imagesearch.naver.com/search.naver?where=idetail&amp;rev=5&amp;query=%BD%BA%BD%C3&amp;from=image&amp;ac=-1&amp;sort=0&amp;res_fr=0&amp;res_to=0&amp;merge=0&amp;spq=0&amp;start=3&amp;a=pho_l&amp;f=tab&amp;r=3&amp;u=http://cafe.naver.com/ystory4u/5813&amp;thumbnail=http://thumbview01.search.naver.com/thumbnails?q%3Dhttp://cafefiles.naver.net/data38/2009/2/19/257/105%BF%A3_%BD%BA%BD%C3.._myeverloving.jpg&amp;signature=595265927532&amp;gdid=90000004_00FF4D9C000016B500000000" TargetMode="External"/><Relationship Id="rId7" Type="http://schemas.openxmlformats.org/officeDocument/2006/relationships/hyperlink" Target="http://imagesearch.naver.com/search.naver?where=idetail&amp;rev=5&amp;query=%B0%A5%BA%F1&amp;from=image&amp;ac=-1&amp;sort=0&amp;res_fr=0&amp;res_to=0&amp;merge=0&amp;spq=1&amp;start=36&amp;a=pho_l&amp;f=tab&amp;r=36&amp;u=http://blog.naver.com/oysterland?Redirect%3DLog%26logNo%3D10068686498&amp;thumbnail=http://thumbview01.search.naver.com/thumbnails?q%3Dhttp://blogfiles.naver.net/20090903_184/oysterland_1251944847827skXta_jpg/%BC%D2%BE%E7%B3%E4%B0%A5%BA%F1_oysterland.jpg&amp;signature=932477203897&amp;gdid=90000003_00000000000000025823F6A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9.png"/><Relationship Id="rId5" Type="http://schemas.openxmlformats.org/officeDocument/2006/relationships/hyperlink" Target="http://imagesearch.naver.com/search.naver?where=idetail&amp;rev=5&amp;query=%B6%B1%BA%BA%C0%CC&amp;from=image&amp;ac=-1&amp;sort=0&amp;res_fr=0&amp;res_to=0&amp;merge=0&amp;spq=1&amp;start=18&amp;a=pho_l&amp;f=tab&amp;r=18&amp;u=http://blog.naver.com/dbtkdals345?Redirect%3DLog%26logNo%3D120071621635&amp;thumbnail=http://thumbview01.search.naver.com/thumbnails?q%3Dhttp://blogfiles.naver.net/data41/2009/6/18/246/%B6%B1%BA%BA%C0%CC2_dbtkdals345.jpg&amp;signature=521908600840&amp;gdid=90000003_000000000000001BF4D38C03" TargetMode="External"/><Relationship Id="rId10" Type="http://schemas.openxmlformats.org/officeDocument/2006/relationships/image" Target="../media/image23.jpeg"/><Relationship Id="rId4" Type="http://schemas.openxmlformats.org/officeDocument/2006/relationships/image" Target="../media/image20.jpeg"/><Relationship Id="rId9" Type="http://schemas.openxmlformats.org/officeDocument/2006/relationships/hyperlink" Target="http://imagesearch.naver.com/search.naver?where=idetail&amp;rev=5&amp;query=%B3%C3%B8%E9&amp;from=image&amp;ac=-1&amp;sort=0&amp;res_fr=0&amp;res_to=0&amp;merge=0&amp;spq=1&amp;start=42&amp;a=pho_l&amp;f=tab&amp;r=42&amp;u=http://blog.naver.com/0mi7205?Redirect%3DLog%26logNo%3D150067689623&amp;thumbnail=http://thumbview02.search.naver.com/thumbnails?q%3Dhttp://blogfiles.naver.net/20090818_153/0mi7205_1250573518753Qip6g_jpg/2009-08-18_14;29;25_0mi7205.jpg&amp;signature=844265616237&amp;gdid=90000003_0000000000000022F0BB3897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watch?v=7I1usA6iIZo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0D0bcpsNv8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T4cENiatmK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uf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j6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j6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I1usA6iIZo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u0D0bcpsNv8" TargetMode="External"/><Relationship Id="rId4" Type="http://schemas.openxmlformats.org/officeDocument/2006/relationships/hyperlink" Target="https://www.youtube.com/watch?v=T4cENiatmK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u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80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5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 </a:t>
            </a:r>
            <a:r>
              <a:rPr lang="en-US" altLang="ko-KR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dirty="0" err="1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려면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1" y="1484784"/>
            <a:ext cx="8784975" cy="468052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ko-KR" altLang="en-US" sz="2400" dirty="0"/>
              <a:t>어떤 행동을 할 의도나 의향이 있음을 가정할 때 사용</a:t>
            </a: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400" dirty="0"/>
              <a:t>This is used to assume one’s willingness or intention of an action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400" dirty="0"/>
              <a:t> </a:t>
            </a:r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빨리 나</a:t>
            </a:r>
            <a:r>
              <a:rPr lang="ko-KR" altLang="en-US" sz="2400" b="1" u="sng" dirty="0">
                <a:solidFill>
                  <a:srgbClr val="0070C0"/>
                </a:solidFill>
              </a:rPr>
              <a:t>으려면</a:t>
            </a:r>
            <a:r>
              <a:rPr lang="ko-KR" altLang="en-US" sz="2400" dirty="0"/>
              <a:t> 약을 먹어야 해요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8B0B97DF-07E4-1D41-8AF5-30C8867B36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708301"/>
              </p:ext>
            </p:extLst>
          </p:nvPr>
        </p:nvGraphicFramePr>
        <p:xfrm>
          <a:off x="395536" y="4149080"/>
          <a:ext cx="8424936" cy="1523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="" xmlns:a16="http://schemas.microsoft.com/office/drawing/2014/main" val="2929431930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1739693183"/>
                    </a:ext>
                  </a:extLst>
                </a:gridCol>
                <a:gridCol w="3816424">
                  <a:extLst>
                    <a:ext uri="{9D8B030D-6E8A-4147-A177-3AD203B41FA5}">
                      <a16:colId xmlns="" xmlns:a16="http://schemas.microsoft.com/office/drawing/2014/main" val="1522378609"/>
                    </a:ext>
                  </a:extLst>
                </a:gridCol>
              </a:tblGrid>
              <a:tr h="76180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1" dirty="0"/>
                        <a:t>받침</a:t>
                      </a:r>
                      <a:r>
                        <a:rPr lang="en-US" altLang="ko-KR" sz="2400" b="1" dirty="0"/>
                        <a:t>   O</a:t>
                      </a:r>
                      <a:endParaRPr lang="en-US" sz="2400" b="1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1" dirty="0" smtClean="0"/>
                        <a:t> </a:t>
                      </a:r>
                      <a:r>
                        <a:rPr lang="en-US" altLang="ko-KR" sz="2400" b="1" dirty="0" smtClean="0"/>
                        <a:t>-</a:t>
                      </a:r>
                      <a:r>
                        <a:rPr lang="ko-KR" altLang="en-US" sz="2400" b="1" dirty="0" smtClean="0"/>
                        <a:t> </a:t>
                      </a:r>
                      <a:r>
                        <a:rPr lang="ko-KR" altLang="en-US" sz="2400" b="1" dirty="0"/>
                        <a:t>으려면</a:t>
                      </a:r>
                      <a:endParaRPr lang="en-US" sz="2400" b="1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1" dirty="0"/>
                        <a:t>먹으려면</a:t>
                      </a:r>
                      <a:r>
                        <a:rPr lang="en-US" altLang="ko-KR" sz="2400" b="1" dirty="0"/>
                        <a:t>,</a:t>
                      </a:r>
                      <a:r>
                        <a:rPr lang="ko-KR" altLang="en-US" sz="2400" b="1" dirty="0"/>
                        <a:t> </a:t>
                      </a:r>
                      <a:r>
                        <a:rPr lang="ko-KR" altLang="en-US" sz="2400" b="1" dirty="0" smtClean="0"/>
                        <a:t>들으려면 (듣다</a:t>
                      </a:r>
                      <a:r>
                        <a:rPr lang="en-US" altLang="ko-KR" sz="2400" b="1" dirty="0" smtClean="0"/>
                        <a:t>)</a:t>
                      </a:r>
                      <a:endParaRPr lang="en-US" sz="2400" b="1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92162089"/>
                  </a:ext>
                </a:extLst>
              </a:tr>
              <a:tr h="76180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1" dirty="0"/>
                        <a:t>받침 </a:t>
                      </a:r>
                      <a:r>
                        <a:rPr lang="en-US" altLang="ko-KR" sz="2400" b="1" dirty="0"/>
                        <a:t> X, </a:t>
                      </a:r>
                      <a:r>
                        <a:rPr lang="ko-KR" altLang="en-US" sz="2400" b="1" dirty="0" smtClean="0"/>
                        <a:t>ㄹ받침</a:t>
                      </a:r>
                      <a:endParaRPr lang="en-US" sz="2400" b="1" dirty="0"/>
                    </a:p>
                  </a:txBody>
                  <a:tcPr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1" dirty="0" smtClean="0"/>
                        <a:t> </a:t>
                      </a:r>
                      <a:r>
                        <a:rPr lang="en-US" altLang="ko-KR" sz="2400" b="1" dirty="0"/>
                        <a:t>-</a:t>
                      </a:r>
                      <a:r>
                        <a:rPr lang="ko-KR" altLang="en-US" sz="2400" b="1" dirty="0" err="1"/>
                        <a:t>려면</a:t>
                      </a:r>
                      <a:endParaRPr lang="en-US" sz="2400" b="1" dirty="0"/>
                    </a:p>
                  </a:txBody>
                  <a:tcPr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1" dirty="0"/>
                        <a:t>가려면</a:t>
                      </a:r>
                      <a:r>
                        <a:rPr lang="en-US" altLang="ko-KR" sz="2400" b="1" dirty="0"/>
                        <a:t>,</a:t>
                      </a:r>
                      <a:r>
                        <a:rPr lang="ko-KR" altLang="en-US" sz="2400" b="1" dirty="0"/>
                        <a:t> 살려면</a:t>
                      </a:r>
                      <a:endParaRPr lang="en-US" sz="2400" b="1" dirty="0"/>
                    </a:p>
                  </a:txBody>
                  <a:tcPr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16046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48531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>
            <a:extLst>
              <a:ext uri="{FF2B5EF4-FFF2-40B4-BE49-F238E27FC236}">
                <a16:creationId xmlns="" xmlns:a16="http://schemas.microsoft.com/office/drawing/2014/main" id="{395ECD9B-DE92-4E8E-8FEB-33B0651A510E}"/>
              </a:ext>
            </a:extLst>
          </p:cNvPr>
          <p:cNvSpPr/>
          <p:nvPr/>
        </p:nvSpPr>
        <p:spPr>
          <a:xfrm>
            <a:off x="4171531" y="3671888"/>
            <a:ext cx="372314" cy="1447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9" name="모서리가 둥근 직사각형 8">
            <a:extLst>
              <a:ext uri="{FF2B5EF4-FFF2-40B4-BE49-F238E27FC236}">
                <a16:creationId xmlns="" xmlns:a16="http://schemas.microsoft.com/office/drawing/2014/main" id="{CEB8CCAD-301F-481C-890C-12D9408400DF}"/>
              </a:ext>
            </a:extLst>
          </p:cNvPr>
          <p:cNvSpPr/>
          <p:nvPr/>
        </p:nvSpPr>
        <p:spPr>
          <a:xfrm>
            <a:off x="3734606" y="3657600"/>
            <a:ext cx="405346" cy="14478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90116" name="TextBox 2">
            <a:extLst>
              <a:ext uri="{FF2B5EF4-FFF2-40B4-BE49-F238E27FC236}">
                <a16:creationId xmlns="" xmlns:a16="http://schemas.microsoft.com/office/drawing/2014/main" id="{C1C5E30E-5F8C-344C-909F-B6CA6E589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95463"/>
            <a:ext cx="6286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/>
              <a:t>A: </a:t>
            </a:r>
            <a:r>
              <a:rPr lang="ko-KR" altLang="en-US"/>
              <a:t>주말에 뭐 할 거예요</a:t>
            </a:r>
            <a:r>
              <a:rPr lang="en-US" altLang="ko-KR"/>
              <a:t>?</a:t>
            </a:r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2D0A68-4A4A-A641-862E-975F36948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576513"/>
            <a:ext cx="62865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/>
              <a:t>B:</a:t>
            </a:r>
            <a:r>
              <a:rPr lang="ko-KR" altLang="en-US"/>
              <a:t> 월마트에 가</a:t>
            </a:r>
            <a:r>
              <a:rPr lang="ko-KR" altLang="en-US">
                <a:solidFill>
                  <a:srgbClr val="FF0000"/>
                </a:solidFill>
              </a:rPr>
              <a:t>려</a:t>
            </a:r>
            <a:r>
              <a:rPr lang="ko-KR" altLang="en-US">
                <a:solidFill>
                  <a:srgbClr val="0070C0"/>
                </a:solidFill>
              </a:rPr>
              <a:t>고</a:t>
            </a:r>
            <a:r>
              <a:rPr lang="ko-KR" altLang="en-US">
                <a:solidFill>
                  <a:srgbClr val="0000FF"/>
                </a:solidFill>
              </a:rPr>
              <a:t> </a:t>
            </a:r>
            <a:r>
              <a:rPr lang="ko-KR" altLang="en-US"/>
              <a:t>해요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C05B86C-0965-7F49-9E6F-7F15C989C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662363"/>
            <a:ext cx="7772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/>
              <a:t>A:</a:t>
            </a:r>
            <a:r>
              <a:rPr lang="ko-KR" altLang="en-US" dirty="0"/>
              <a:t> 월마트에 가</a:t>
            </a:r>
            <a:r>
              <a:rPr lang="ko-KR" altLang="en-US" dirty="0">
                <a:solidFill>
                  <a:srgbClr val="FF0000"/>
                </a:solidFill>
              </a:rPr>
              <a:t>려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r>
              <a:rPr lang="ko-KR" altLang="en-US" dirty="0"/>
              <a:t>어떻게 해요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C288316-AB8E-AA40-84FD-B9BA12D77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445000"/>
            <a:ext cx="7858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/>
              <a:t>B:</a:t>
            </a:r>
            <a:r>
              <a:rPr lang="ko-KR" altLang="en-US"/>
              <a:t> 월마트에 가</a:t>
            </a:r>
            <a:r>
              <a:rPr lang="ko-KR" altLang="en-US">
                <a:solidFill>
                  <a:srgbClr val="FF0000"/>
                </a:solidFill>
              </a:rPr>
              <a:t>려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>
                <a:solidFill>
                  <a:srgbClr val="0000FF"/>
                </a:solidFill>
              </a:rPr>
              <a:t> </a:t>
            </a:r>
            <a:r>
              <a:rPr lang="en-US" altLang="ko-KR"/>
              <a:t>A</a:t>
            </a:r>
            <a:r>
              <a:rPr lang="ko-KR" altLang="en-US"/>
              <a:t>번 버스를 타면 돼요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45064" name="Text Box 2">
            <a:extLst>
              <a:ext uri="{FF2B5EF4-FFF2-40B4-BE49-F238E27FC236}">
                <a16:creationId xmlns="" xmlns:a16="http://schemas.microsoft.com/office/drawing/2014/main" id="{7C1619B3-1994-D642-B2EA-4AAC7719F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3400"/>
            <a:ext cx="7705725" cy="588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ko-K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으</a:t>
            </a:r>
            <a:r>
              <a:rPr lang="en-US" altLang="ko-K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o-KR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려</a:t>
            </a:r>
            <a:r>
              <a:rPr lang="ko-KR" alt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면</a:t>
            </a:r>
            <a:r>
              <a:rPr lang="ko-KR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="" xmlns:a16="http://schemas.microsoft.com/office/drawing/2014/main" id="{0951F498-408B-8344-8D9B-869C44A7D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7688" y="533400"/>
            <a:ext cx="4175124" cy="57943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solidFill>
                  <a:srgbClr val="0000FF"/>
                </a:solidFill>
                <a:latin typeface="Times New Roman" panose="02020603050405020304" pitchFamily="18" charset="0"/>
              </a:rPr>
              <a:t>‘if (one) </a:t>
            </a:r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</a:rPr>
              <a:t>intends to </a:t>
            </a:r>
            <a:r>
              <a:rPr lang="en-US" altLang="ko-KR" dirty="0">
                <a:latin typeface="Times New Roman" panose="02020603050405020304" pitchFamily="18" charset="0"/>
              </a:rPr>
              <a:t>do</a:t>
            </a:r>
            <a:r>
              <a:rPr lang="en-US" altLang="ko-KR" dirty="0">
                <a:solidFill>
                  <a:srgbClr val="0000FF"/>
                </a:solidFill>
                <a:latin typeface="Times New Roman" panose="02020603050405020304" pitchFamily="18" charset="0"/>
              </a:rPr>
              <a:t>’</a:t>
            </a:r>
            <a:endParaRPr lang="ko-KR" altLang="en-US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4FDFFC3-C369-0B40-B364-D3B28FF54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105400"/>
            <a:ext cx="1219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solidFill>
                  <a:srgbClr val="FF0000"/>
                </a:solidFill>
                <a:latin typeface="Palatino Linotype" panose="02040502050505030304" pitchFamily="18" charset="0"/>
              </a:rPr>
              <a:t>Intention</a:t>
            </a:r>
            <a:endParaRPr lang="ko-KR" altLang="en-US" sz="1800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457068F-D85E-864B-AAD5-2736DA355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105400"/>
            <a:ext cx="609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solidFill>
                  <a:srgbClr val="0070C0"/>
                </a:solidFill>
                <a:latin typeface="Palatino Linotype" panose="02040502050505030304" pitchFamily="18" charset="0"/>
              </a:rPr>
              <a:t>If</a:t>
            </a:r>
            <a:endParaRPr lang="ko-KR" altLang="en-US" sz="1800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90124" name="Slide Number Placeholder 1">
            <a:extLst>
              <a:ext uri="{FF2B5EF4-FFF2-40B4-BE49-F238E27FC236}">
                <a16:creationId xmlns="" xmlns:a16="http://schemas.microsoft.com/office/drawing/2014/main" id="{ECE2A1BA-F336-A14A-AB10-3A4F4A407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08F7E5-5BB9-CB4C-8E42-78A1613783FF}" type="slidenum">
              <a:rPr lang="ko-KR" altLang="en-US" sz="1200">
                <a:solidFill>
                  <a:srgbClr val="898989"/>
                </a:solidFill>
                <a:latin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ko-KR" sz="1200">
              <a:solidFill>
                <a:srgbClr val="898989"/>
              </a:solidFill>
              <a:latin typeface="굴림" panose="020B0600000101010101" pitchFamily="34" charset="-127"/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BB33EAAD-D39F-9541-A669-A83F9DC38AD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72DB2C49-D0DB-CA43-9D5F-6CB11DF0FD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3971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4" grpId="0"/>
      <p:bldP spid="5" grpId="0"/>
      <p:bldP spid="6" grpId="0"/>
      <p:bldP spid="45064" grpId="0" animBg="1"/>
      <p:bldP spid="8" grpId="0" animBg="1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2">
            <a:extLst>
              <a:ext uri="{FF2B5EF4-FFF2-40B4-BE49-F238E27FC236}">
                <a16:creationId xmlns="" xmlns:a16="http://schemas.microsoft.com/office/drawing/2014/main" id="{48FE59B5-5680-A843-B8CB-B1541D2B5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682770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먹</a:t>
            </a:r>
            <a:r>
              <a:rPr lang="ko-KR" altLang="en-US" dirty="0"/>
              <a:t>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="" xmlns:a16="http://schemas.microsoft.com/office/drawing/2014/main" id="{FD62D523-06A1-554F-B87E-47E2BF997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2692618"/>
            <a:ext cx="257552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먹</a:t>
            </a:r>
            <a:r>
              <a:rPr lang="ko-KR" altLang="en-US" dirty="0">
                <a:solidFill>
                  <a:srgbClr val="FF0000"/>
                </a:solidFill>
              </a:rPr>
              <a:t>으려면</a:t>
            </a:r>
          </a:p>
        </p:txBody>
      </p:sp>
      <p:sp>
        <p:nvSpPr>
          <p:cNvPr id="92164" name="Text Box 6">
            <a:extLst>
              <a:ext uri="{FF2B5EF4-FFF2-40B4-BE49-F238E27FC236}">
                <a16:creationId xmlns="" xmlns:a16="http://schemas.microsoft.com/office/drawing/2014/main" id="{DD0299B9-B817-C04C-9FD2-9823D7822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957388"/>
            <a:ext cx="15128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가</a:t>
            </a:r>
            <a:r>
              <a:rPr lang="ko-KR" altLang="en-US" dirty="0"/>
              <a:t>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="" xmlns:a16="http://schemas.microsoft.com/office/drawing/2014/main" id="{3ACBEFD9-B0C2-8B4D-8CCF-FD62FDFCD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1955637"/>
            <a:ext cx="265705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가</a:t>
            </a:r>
            <a:r>
              <a:rPr lang="ko-KR" altLang="en-US" dirty="0">
                <a:solidFill>
                  <a:srgbClr val="FF0000"/>
                </a:solidFill>
              </a:rPr>
              <a:t>려면</a:t>
            </a:r>
          </a:p>
        </p:txBody>
      </p:sp>
      <p:sp>
        <p:nvSpPr>
          <p:cNvPr id="92166" name="Text Box 17">
            <a:extLst>
              <a:ext uri="{FF2B5EF4-FFF2-40B4-BE49-F238E27FC236}">
                <a16:creationId xmlns="" xmlns:a16="http://schemas.microsoft.com/office/drawing/2014/main" id="{C0D05130-6374-0D4C-B231-49B53D1E0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408153"/>
            <a:ext cx="1371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 smtClean="0">
                <a:solidFill>
                  <a:srgbClr val="3333FF"/>
                </a:solidFill>
              </a:rPr>
              <a:t>듣</a:t>
            </a:r>
            <a:r>
              <a:rPr lang="ko-KR" altLang="en-US" dirty="0" smtClean="0"/>
              <a:t>다</a:t>
            </a:r>
            <a:endParaRPr lang="ko-KR" altLang="en-US" dirty="0"/>
          </a:p>
        </p:txBody>
      </p:sp>
      <p:sp>
        <p:nvSpPr>
          <p:cNvPr id="10259" name="Text Box 19">
            <a:extLst>
              <a:ext uri="{FF2B5EF4-FFF2-40B4-BE49-F238E27FC236}">
                <a16:creationId xmlns="" xmlns:a16="http://schemas.microsoft.com/office/drawing/2014/main" id="{93B9F1F8-F5C4-7D46-B29C-E8358E49D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3424836"/>
            <a:ext cx="2287489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들으</a:t>
            </a:r>
            <a:r>
              <a:rPr lang="ko-KR" altLang="en-US" dirty="0">
                <a:solidFill>
                  <a:srgbClr val="FF0000"/>
                </a:solidFill>
              </a:rPr>
              <a:t>려면</a:t>
            </a:r>
          </a:p>
        </p:txBody>
      </p:sp>
      <p:sp>
        <p:nvSpPr>
          <p:cNvPr id="92168" name="Text Box 20">
            <a:extLst>
              <a:ext uri="{FF2B5EF4-FFF2-40B4-BE49-F238E27FC236}">
                <a16:creationId xmlns="" xmlns:a16="http://schemas.microsoft.com/office/drawing/2014/main" id="{E8498A45-1E52-404C-BE30-11702FB25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135123"/>
            <a:ext cx="137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>
                <a:solidFill>
                  <a:srgbClr val="3333FF"/>
                </a:solidFill>
              </a:rPr>
              <a:t>줍</a:t>
            </a:r>
            <a:r>
              <a:rPr lang="ko-KR" altLang="en-US"/>
              <a:t>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="" xmlns:a16="http://schemas.microsoft.com/office/drawing/2014/main" id="{90D08DE3-0F4C-1244-9B79-01DB33530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4161817"/>
            <a:ext cx="300756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주우</a:t>
            </a:r>
            <a:r>
              <a:rPr lang="ko-KR" altLang="en-US" dirty="0">
                <a:solidFill>
                  <a:srgbClr val="FF0000"/>
                </a:solidFill>
              </a:rPr>
              <a:t>려면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4A9E7D0-1B35-4053-B4E9-6B817B8B40BC}"/>
              </a:ext>
            </a:extLst>
          </p:cNvPr>
          <p:cNvSpPr txBox="1"/>
          <p:nvPr/>
        </p:nvSpPr>
        <p:spPr>
          <a:xfrm>
            <a:off x="1403350" y="414337"/>
            <a:ext cx="6264994" cy="1077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V,</a:t>
            </a:r>
            <a:r>
              <a:rPr lang="ko-KR" altLang="en-US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 ㄹ</a:t>
            </a:r>
            <a:r>
              <a:rPr lang="ko-KR" altLang="en-US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</a:rPr>
              <a:t>받침 </a:t>
            </a:r>
            <a:r>
              <a:rPr lang="en-US" altLang="ko-KR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+ </a:t>
            </a:r>
            <a:r>
              <a:rPr lang="ko-KR" altLang="en-US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려면</a:t>
            </a:r>
            <a:endParaRPr lang="ko-KR" altLang="en-US" sz="3200" dirty="0">
              <a:solidFill>
                <a:schemeClr val="tx1"/>
              </a:solidFill>
              <a:latin typeface="Palatino Linotype" pitchFamily="18" charset="0"/>
              <a:ea typeface="굴림" pitchFamily="50" charset="-127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C + </a:t>
            </a:r>
            <a:r>
              <a:rPr lang="ko-KR" altLang="en-US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으려면</a:t>
            </a:r>
            <a:endParaRPr lang="en-US" altLang="ko-KR" sz="3200" dirty="0">
              <a:solidFill>
                <a:schemeClr val="tx1"/>
              </a:solidFill>
              <a:latin typeface="Palatino Linotype" pitchFamily="18" charset="0"/>
              <a:ea typeface="굴림" pitchFamily="50" charset="-127"/>
              <a:cs typeface="+mn-cs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="" xmlns:a16="http://schemas.microsoft.com/office/drawing/2014/main" id="{0522E8E6-3B5F-4293-8166-1805B3457118}"/>
              </a:ext>
            </a:extLst>
          </p:cNvPr>
          <p:cNvCxnSpPr/>
          <p:nvPr/>
        </p:nvCxnSpPr>
        <p:spPr>
          <a:xfrm>
            <a:off x="3652930" y="2204864"/>
            <a:ext cx="609600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="" xmlns:a16="http://schemas.microsoft.com/office/drawing/2014/main" id="{8C0AA946-58FD-4F01-BC44-8ED18DCA06ED}"/>
              </a:ext>
            </a:extLst>
          </p:cNvPr>
          <p:cNvCxnSpPr/>
          <p:nvPr/>
        </p:nvCxnSpPr>
        <p:spPr>
          <a:xfrm>
            <a:off x="3652930" y="298115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="" xmlns:a16="http://schemas.microsoft.com/office/drawing/2014/main" id="{0D53E7D4-FF14-4D58-BDD7-D7D9A5F945D0}"/>
              </a:ext>
            </a:extLst>
          </p:cNvPr>
          <p:cNvCxnSpPr/>
          <p:nvPr/>
        </p:nvCxnSpPr>
        <p:spPr>
          <a:xfrm>
            <a:off x="3652930" y="381935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="" xmlns:a16="http://schemas.microsoft.com/office/drawing/2014/main" id="{EC292CD8-D385-4232-BCC4-6185E9F2EB79}"/>
              </a:ext>
            </a:extLst>
          </p:cNvPr>
          <p:cNvCxnSpPr/>
          <p:nvPr/>
        </p:nvCxnSpPr>
        <p:spPr>
          <a:xfrm>
            <a:off x="3652930" y="458135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75" name="Text Box 20">
            <a:extLst>
              <a:ext uri="{FF2B5EF4-FFF2-40B4-BE49-F238E27FC236}">
                <a16:creationId xmlns="" xmlns:a16="http://schemas.microsoft.com/office/drawing/2014/main" id="{EFB9BA5F-A6EE-994E-B170-881D8B274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865268"/>
            <a:ext cx="14512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만들</a:t>
            </a:r>
            <a:r>
              <a:rPr lang="ko-KR" altLang="en-US" dirty="0"/>
              <a:t>다</a:t>
            </a:r>
          </a:p>
        </p:txBody>
      </p:sp>
      <p:sp>
        <p:nvSpPr>
          <p:cNvPr id="16" name="Text Box 22">
            <a:extLst>
              <a:ext uri="{FF2B5EF4-FFF2-40B4-BE49-F238E27FC236}">
                <a16:creationId xmlns="" xmlns:a16="http://schemas.microsoft.com/office/drawing/2014/main" id="{4F0C85ED-C1FD-7C48-88DE-2C70926AC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4898798"/>
            <a:ext cx="22362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만들</a:t>
            </a:r>
            <a:r>
              <a:rPr lang="ko-KR" altLang="en-US" dirty="0">
                <a:solidFill>
                  <a:srgbClr val="FF0000"/>
                </a:solidFill>
              </a:rPr>
              <a:t>려면</a:t>
            </a: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="" xmlns:a16="http://schemas.microsoft.com/office/drawing/2014/main" id="{7FCA4338-A38C-4320-AAD3-0DC7326ACE63}"/>
              </a:ext>
            </a:extLst>
          </p:cNvPr>
          <p:cNvCxnSpPr/>
          <p:nvPr/>
        </p:nvCxnSpPr>
        <p:spPr>
          <a:xfrm>
            <a:off x="3652930" y="522113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78" name="Text Box 20">
            <a:extLst>
              <a:ext uri="{FF2B5EF4-FFF2-40B4-BE49-F238E27FC236}">
                <a16:creationId xmlns="" xmlns:a16="http://schemas.microsoft.com/office/drawing/2014/main" id="{C91ACE30-55F3-6F45-92F2-01780CEF0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595988"/>
            <a:ext cx="1371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놀</a:t>
            </a:r>
            <a:r>
              <a:rPr lang="ko-KR" altLang="en-US" dirty="0"/>
              <a:t>다</a:t>
            </a:r>
          </a:p>
        </p:txBody>
      </p:sp>
      <p:sp>
        <p:nvSpPr>
          <p:cNvPr id="24" name="Text Box 22">
            <a:extLst>
              <a:ext uri="{FF2B5EF4-FFF2-40B4-BE49-F238E27FC236}">
                <a16:creationId xmlns="" xmlns:a16="http://schemas.microsoft.com/office/drawing/2014/main" id="{5B15FEAA-0BC3-DF41-A589-02BBD9D66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5636353"/>
            <a:ext cx="22362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놀</a:t>
            </a:r>
            <a:r>
              <a:rPr lang="ko-KR" altLang="en-US" dirty="0">
                <a:solidFill>
                  <a:srgbClr val="FF0000"/>
                </a:solidFill>
              </a:rPr>
              <a:t>려면</a:t>
            </a:r>
          </a:p>
        </p:txBody>
      </p:sp>
      <p:cxnSp>
        <p:nvCxnSpPr>
          <p:cNvPr id="26" name="직선 화살표 연결선 25">
            <a:extLst>
              <a:ext uri="{FF2B5EF4-FFF2-40B4-BE49-F238E27FC236}">
                <a16:creationId xmlns="" xmlns:a16="http://schemas.microsoft.com/office/drawing/2014/main" id="{38FCB598-4B99-46E9-9472-4F99F09D240B}"/>
              </a:ext>
            </a:extLst>
          </p:cNvPr>
          <p:cNvCxnSpPr/>
          <p:nvPr/>
        </p:nvCxnSpPr>
        <p:spPr>
          <a:xfrm>
            <a:off x="3652930" y="585933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ight Arrow 1">
            <a:extLst>
              <a:ext uri="{FF2B5EF4-FFF2-40B4-BE49-F238E27FC236}">
                <a16:creationId xmlns="" xmlns:a16="http://schemas.microsoft.com/office/drawing/2014/main" id="{B5D16398-DA3A-45C6-9513-78F187A8714E}"/>
              </a:ext>
            </a:extLst>
          </p:cNvPr>
          <p:cNvSpPr/>
          <p:nvPr/>
        </p:nvSpPr>
        <p:spPr>
          <a:xfrm>
            <a:off x="1219248" y="4335783"/>
            <a:ext cx="34925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7" name="Right Arrow 26">
            <a:extLst>
              <a:ext uri="{FF2B5EF4-FFF2-40B4-BE49-F238E27FC236}">
                <a16:creationId xmlns="" xmlns:a16="http://schemas.microsoft.com/office/drawing/2014/main" id="{C617C98A-3BBC-46C2-B482-2AA1BA9219AF}"/>
              </a:ext>
            </a:extLst>
          </p:cNvPr>
          <p:cNvSpPr/>
          <p:nvPr/>
        </p:nvSpPr>
        <p:spPr>
          <a:xfrm>
            <a:off x="1219248" y="3554996"/>
            <a:ext cx="349250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2183" name="Slide Number Placeholder 2">
            <a:extLst>
              <a:ext uri="{FF2B5EF4-FFF2-40B4-BE49-F238E27FC236}">
                <a16:creationId xmlns="" xmlns:a16="http://schemas.microsoft.com/office/drawing/2014/main" id="{64182C95-4B72-9F40-8E45-E526DBAB1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278464A-F263-7947-87CD-11AD997B4C3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1" name="Google Shape;182;p29">
            <a:extLst>
              <a:ext uri="{FF2B5EF4-FFF2-40B4-BE49-F238E27FC236}">
                <a16:creationId xmlns="" xmlns:a16="http://schemas.microsoft.com/office/drawing/2014/main" id="{8BEAB3AE-A279-B54D-8379-F62541255475}"/>
              </a:ext>
            </a:extLst>
          </p:cNvPr>
          <p:cNvSpPr txBox="1"/>
          <p:nvPr/>
        </p:nvSpPr>
        <p:spPr>
          <a:xfrm>
            <a:off x="31898" y="635957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C0D3D724-40A3-FF4A-BCF8-2DA206930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686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4586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  <p:bldP spid="16" grpId="0"/>
      <p:bldP spid="24" grpId="0"/>
      <p:bldP spid="2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Box 4">
            <a:extLst>
              <a:ext uri="{FF2B5EF4-FFF2-40B4-BE49-F238E27FC236}">
                <a16:creationId xmlns="" xmlns:a16="http://schemas.microsoft.com/office/drawing/2014/main" id="{A4F85D82-32CA-9A46-A5DD-4BDCFDC00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9" y="1285875"/>
            <a:ext cx="390716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dirty="0"/>
              <a:t>한국어를 잘 하</a:t>
            </a:r>
            <a:r>
              <a:rPr lang="ko-KR" altLang="en-US" dirty="0">
                <a:solidFill>
                  <a:srgbClr val="FF0000"/>
                </a:solidFill>
              </a:rPr>
              <a:t>려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79182D6-FA08-5145-B3EA-F71111194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1285875"/>
            <a:ext cx="4214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dirty="0"/>
              <a:t>열심히 공부하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돼요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96260" name="TextBox 6">
            <a:extLst>
              <a:ext uri="{FF2B5EF4-FFF2-40B4-BE49-F238E27FC236}">
                <a16:creationId xmlns="" xmlns:a16="http://schemas.microsoft.com/office/drawing/2014/main" id="{929A643F-FE4C-EA40-A3C8-A8D37E900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9" y="2286000"/>
            <a:ext cx="3691136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대학교에 가</a:t>
            </a:r>
            <a:r>
              <a:rPr lang="ko-KR" altLang="en-US">
                <a:solidFill>
                  <a:srgbClr val="FF0000"/>
                </a:solidFill>
              </a:rPr>
              <a:t>려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>
                <a:solidFill>
                  <a:srgbClr val="0000FF"/>
                </a:solidFill>
              </a:rPr>
              <a:t> </a:t>
            </a:r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BAC079B-B7DE-4E4F-AF8A-869701281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2286000"/>
            <a:ext cx="4214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/>
              <a:t>SAT</a:t>
            </a:r>
            <a:r>
              <a:rPr lang="ko-KR" altLang="en-US" dirty="0"/>
              <a:t>를 보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돼요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96262" name="TextBox 8">
            <a:extLst>
              <a:ext uri="{FF2B5EF4-FFF2-40B4-BE49-F238E27FC236}">
                <a16:creationId xmlns="" xmlns:a16="http://schemas.microsoft.com/office/drawing/2014/main" id="{B2D8D161-0969-EC44-88AD-57B3CE82F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9" y="3302000"/>
            <a:ext cx="4248596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dirty="0"/>
              <a:t>비행기 티켓을 사</a:t>
            </a:r>
            <a:r>
              <a:rPr lang="ko-KR" altLang="en-US" dirty="0">
                <a:solidFill>
                  <a:srgbClr val="FF0000"/>
                </a:solidFill>
              </a:rPr>
              <a:t>려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03A4F4F-5117-074E-BD24-A36A5CD04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3279775"/>
            <a:ext cx="4484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여행사에 전화하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/>
              <a:t> </a:t>
            </a:r>
            <a:r>
              <a:rPr lang="ko-KR" altLang="en-US">
                <a:solidFill>
                  <a:srgbClr val="0070C0"/>
                </a:solidFill>
              </a:rPr>
              <a:t>돼요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96264" name="TextBox 10">
            <a:extLst>
              <a:ext uri="{FF2B5EF4-FFF2-40B4-BE49-F238E27FC236}">
                <a16:creationId xmlns="" xmlns:a16="http://schemas.microsoft.com/office/drawing/2014/main" id="{93D9463C-00CC-2243-9E6C-E8496BD16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9" y="4273550"/>
            <a:ext cx="3691706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건강해지</a:t>
            </a:r>
            <a:r>
              <a:rPr lang="ko-KR" altLang="en-US">
                <a:solidFill>
                  <a:srgbClr val="FF0000"/>
                </a:solidFill>
              </a:rPr>
              <a:t>려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>
                <a:solidFill>
                  <a:srgbClr val="0000FF"/>
                </a:solidFill>
              </a:rPr>
              <a:t> </a:t>
            </a:r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3452FDD-2E19-E541-9640-865233ACB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4276725"/>
            <a:ext cx="4214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운동하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/>
              <a:t> </a:t>
            </a:r>
            <a:r>
              <a:rPr lang="ko-KR" altLang="en-US">
                <a:solidFill>
                  <a:srgbClr val="0070C0"/>
                </a:solidFill>
              </a:rPr>
              <a:t>돼요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96266" name="TextBox 12">
            <a:extLst>
              <a:ext uri="{FF2B5EF4-FFF2-40B4-BE49-F238E27FC236}">
                <a16:creationId xmlns="" xmlns:a16="http://schemas.microsoft.com/office/drawing/2014/main" id="{4FEE0020-1556-314D-AA17-C95D5B94A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9" y="5289550"/>
            <a:ext cx="453662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dirty="0"/>
              <a:t>맛있는 커피를 마시</a:t>
            </a:r>
            <a:r>
              <a:rPr lang="ko-KR" altLang="en-US" dirty="0">
                <a:solidFill>
                  <a:srgbClr val="FF0000"/>
                </a:solidFill>
              </a:rPr>
              <a:t>려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ACD8517-30E0-574F-B2D5-54335FF4D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5273675"/>
            <a:ext cx="4214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스타벅스에 가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/>
              <a:t> </a:t>
            </a:r>
            <a:r>
              <a:rPr lang="ko-KR" altLang="en-US">
                <a:solidFill>
                  <a:srgbClr val="0070C0"/>
                </a:solidFill>
              </a:rPr>
              <a:t>돼요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FC02896-D7C2-4C08-8ED0-31A2F479FE0B}"/>
              </a:ext>
            </a:extLst>
          </p:cNvPr>
          <p:cNvSpPr txBox="1"/>
          <p:nvPr/>
        </p:nvSpPr>
        <p:spPr>
          <a:xfrm>
            <a:off x="304800" y="468313"/>
            <a:ext cx="3979168" cy="461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dirty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      </a:t>
            </a:r>
            <a:r>
              <a:rPr lang="en-US" altLang="ko-KR" sz="2400" dirty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If one intends to ~</a:t>
            </a:r>
            <a:endParaRPr lang="ko-KR" altLang="en-US" sz="2400" dirty="0">
              <a:solidFill>
                <a:schemeClr val="tx1"/>
              </a:solidFill>
              <a:latin typeface="Palatino Linotype" pitchFamily="18" charset="0"/>
              <a:ea typeface="굴림" pitchFamily="50" charset="-127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170D0BC-6E17-44F6-87C2-DC59910EE655}"/>
              </a:ext>
            </a:extLst>
          </p:cNvPr>
          <p:cNvSpPr txBox="1"/>
          <p:nvPr/>
        </p:nvSpPr>
        <p:spPr>
          <a:xfrm>
            <a:off x="4788024" y="457200"/>
            <a:ext cx="4051176" cy="461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dirty="0">
                <a:latin typeface="Palatino Linotype" pitchFamily="18" charset="0"/>
                <a:ea typeface="굴림" pitchFamily="50" charset="-127"/>
                <a:cs typeface="+mn-cs"/>
              </a:rPr>
              <a:t>    </a:t>
            </a:r>
            <a:r>
              <a:rPr lang="en-US" altLang="ko-KR" sz="2400" dirty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all one has to do is…….</a:t>
            </a:r>
            <a:endParaRPr lang="ko-KR" altLang="en-US" sz="2400" dirty="0">
              <a:solidFill>
                <a:schemeClr val="tx1"/>
              </a:solidFill>
              <a:latin typeface="Palatino Linotype" pitchFamily="18" charset="0"/>
              <a:ea typeface="굴림" pitchFamily="50" charset="-127"/>
              <a:cs typeface="+mn-cs"/>
            </a:endParaRPr>
          </a:p>
        </p:txBody>
      </p:sp>
      <p:sp>
        <p:nvSpPr>
          <p:cNvPr id="96270" name="Slide Number Placeholder 1">
            <a:extLst>
              <a:ext uri="{FF2B5EF4-FFF2-40B4-BE49-F238E27FC236}">
                <a16:creationId xmlns="" xmlns:a16="http://schemas.microsoft.com/office/drawing/2014/main" id="{9E272E46-BE44-E04D-8D6B-B93D96ED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433C994-4546-7342-A312-D6F52CD8056A}" type="slidenum">
              <a:rPr lang="ko-KR" altLang="en-US" sz="1200">
                <a:solidFill>
                  <a:srgbClr val="898989"/>
                </a:solidFill>
                <a:latin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ko-KR" sz="1200">
              <a:solidFill>
                <a:srgbClr val="898989"/>
              </a:solidFill>
              <a:latin typeface="굴림" panose="020B0600000101010101" pitchFamily="34" charset="-127"/>
            </a:endParaRPr>
          </a:p>
        </p:txBody>
      </p:sp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2D4301FD-6552-C64A-B323-BB11FCE5EB9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36C43C2-365D-AF43-916A-A6F48494D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10250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4046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 descr="j0357167[1]">
            <a:extLst>
              <a:ext uri="{FF2B5EF4-FFF2-40B4-BE49-F238E27FC236}">
                <a16:creationId xmlns="" xmlns:a16="http://schemas.microsoft.com/office/drawing/2014/main" id="{285BA075-FF5C-5643-97D0-7AE351A79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949450"/>
            <a:ext cx="1012825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7" name="Text Box 5">
            <a:extLst>
              <a:ext uri="{FF2B5EF4-FFF2-40B4-BE49-F238E27FC236}">
                <a16:creationId xmlns="" xmlns:a16="http://schemas.microsoft.com/office/drawing/2014/main" id="{56949D90-5747-434E-8F4D-6774E1F38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549275"/>
            <a:ext cx="8208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 dirty="0"/>
              <a:t>______</a:t>
            </a:r>
            <a:r>
              <a:rPr lang="ko-KR" altLang="en-US" sz="2800" dirty="0"/>
              <a:t>이</a:t>
            </a:r>
            <a:r>
              <a:rPr lang="en-US" altLang="ko-KR" sz="2800" dirty="0"/>
              <a:t>/</a:t>
            </a:r>
            <a:r>
              <a:rPr lang="ko-KR" altLang="en-US" sz="2800" dirty="0"/>
              <a:t>가 되</a:t>
            </a:r>
            <a:r>
              <a:rPr lang="ko-KR" altLang="en-US" sz="2800" dirty="0">
                <a:solidFill>
                  <a:srgbClr val="FF0000"/>
                </a:solidFill>
              </a:rPr>
              <a:t>려면</a:t>
            </a:r>
            <a:r>
              <a:rPr lang="ko-KR" altLang="en-US" sz="2800" dirty="0"/>
              <a:t> </a:t>
            </a:r>
            <a:r>
              <a:rPr lang="en-US" altLang="ko-KR" sz="2800" dirty="0" smtClean="0"/>
              <a:t>____________</a:t>
            </a:r>
            <a:r>
              <a:rPr lang="ko-KR" altLang="en-US" sz="2800" dirty="0" smtClean="0">
                <a:solidFill>
                  <a:srgbClr val="0070C0"/>
                </a:solidFill>
              </a:rPr>
              <a:t>어</a:t>
            </a:r>
            <a:r>
              <a:rPr lang="en-US" altLang="ko-KR" sz="2800" dirty="0">
                <a:solidFill>
                  <a:srgbClr val="0070C0"/>
                </a:solidFill>
              </a:rPr>
              <a:t>/</a:t>
            </a:r>
            <a:r>
              <a:rPr lang="ko-KR" altLang="en-US" sz="2800" dirty="0">
                <a:solidFill>
                  <a:srgbClr val="0070C0"/>
                </a:solidFill>
              </a:rPr>
              <a:t>아야 돼요</a:t>
            </a:r>
            <a:r>
              <a:rPr lang="en-US" altLang="ko-KR" sz="2800" dirty="0"/>
              <a:t>.</a:t>
            </a:r>
          </a:p>
        </p:txBody>
      </p:sp>
      <p:sp>
        <p:nvSpPr>
          <p:cNvPr id="98308" name="Text Box 6">
            <a:extLst>
              <a:ext uri="{FF2B5EF4-FFF2-40B4-BE49-F238E27FC236}">
                <a16:creationId xmlns="" xmlns:a16="http://schemas.microsoft.com/office/drawing/2014/main" id="{008B0D13-4C8B-DE41-931D-775327577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81940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000"/>
              <a:t>가수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017FEBCD-601F-4F4B-AA35-DD32F6BC3D69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4508500"/>
            <a:ext cx="1703387" cy="1435100"/>
            <a:chOff x="1116013" y="4508500"/>
            <a:chExt cx="1703387" cy="1435100"/>
          </a:xfrm>
        </p:grpSpPr>
        <p:pic>
          <p:nvPicPr>
            <p:cNvPr id="98320" name="Picture 9" descr="j0417240[1]">
              <a:extLst>
                <a:ext uri="{FF2B5EF4-FFF2-40B4-BE49-F238E27FC236}">
                  <a16:creationId xmlns="" xmlns:a16="http://schemas.microsoft.com/office/drawing/2014/main" id="{A85CB977-41BF-0940-B4A2-D6ABF7FA6D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13" y="4508500"/>
              <a:ext cx="1543050" cy="1165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21" name="TextBox 8">
              <a:extLst>
                <a:ext uri="{FF2B5EF4-FFF2-40B4-BE49-F238E27FC236}">
                  <a16:creationId xmlns="" xmlns:a16="http://schemas.microsoft.com/office/drawing/2014/main" id="{F556CB1F-BC4A-0346-A725-64EAEF08FD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7400" y="5562600"/>
              <a:ext cx="7620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1800"/>
                <a:t>모델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9AA7B666-8FED-5E4D-8326-6FFB13051E9E}"/>
              </a:ext>
            </a:extLst>
          </p:cNvPr>
          <p:cNvGrpSpPr>
            <a:grpSpLocks/>
          </p:cNvGrpSpPr>
          <p:nvPr/>
        </p:nvGrpSpPr>
        <p:grpSpPr bwMode="auto">
          <a:xfrm>
            <a:off x="3924300" y="4365625"/>
            <a:ext cx="1562100" cy="1577975"/>
            <a:chOff x="3924300" y="4365625"/>
            <a:chExt cx="1562100" cy="1577975"/>
          </a:xfrm>
        </p:grpSpPr>
        <p:pic>
          <p:nvPicPr>
            <p:cNvPr id="98318" name="Picture 11" descr="j0416104[1]">
              <a:extLst>
                <a:ext uri="{FF2B5EF4-FFF2-40B4-BE49-F238E27FC236}">
                  <a16:creationId xmlns="" xmlns:a16="http://schemas.microsoft.com/office/drawing/2014/main" id="{33508CFC-FE69-7145-99B5-1660243F61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00" y="4365625"/>
              <a:ext cx="1152525" cy="114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9" name="TextBox 9">
              <a:extLst>
                <a:ext uri="{FF2B5EF4-FFF2-40B4-BE49-F238E27FC236}">
                  <a16:creationId xmlns="" xmlns:a16="http://schemas.microsoft.com/office/drawing/2014/main" id="{8A5F5D52-D496-CB4B-9C88-B0E430DD51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3400" y="5562600"/>
              <a:ext cx="11430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1800"/>
                <a:t>아나운서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35D57D78-3112-4E42-86A1-E64C2DB9006F}"/>
              </a:ext>
            </a:extLst>
          </p:cNvPr>
          <p:cNvGrpSpPr>
            <a:grpSpLocks/>
          </p:cNvGrpSpPr>
          <p:nvPr/>
        </p:nvGrpSpPr>
        <p:grpSpPr bwMode="auto">
          <a:xfrm>
            <a:off x="6659563" y="4183063"/>
            <a:ext cx="1951037" cy="1749425"/>
            <a:chOff x="6659563" y="4183563"/>
            <a:chExt cx="1951037" cy="1748925"/>
          </a:xfrm>
        </p:grpSpPr>
        <p:pic>
          <p:nvPicPr>
            <p:cNvPr id="98316" name="Picture 13" descr="j0360958[1]">
              <a:extLst>
                <a:ext uri="{FF2B5EF4-FFF2-40B4-BE49-F238E27FC236}">
                  <a16:creationId xmlns="" xmlns:a16="http://schemas.microsoft.com/office/drawing/2014/main" id="{2AF10039-476D-584B-B59F-79DE674D0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9563" y="4183563"/>
              <a:ext cx="839787" cy="1550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7" name="TextBox 10">
              <a:extLst>
                <a:ext uri="{FF2B5EF4-FFF2-40B4-BE49-F238E27FC236}">
                  <a16:creationId xmlns="" xmlns:a16="http://schemas.microsoft.com/office/drawing/2014/main" id="{D3DF012A-3ACD-4148-81DB-58B434B85C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5562600"/>
              <a:ext cx="11430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1800"/>
                <a:t>요리사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BE188C1-5747-4446-985D-03A05A795BC8}"/>
              </a:ext>
            </a:extLst>
          </p:cNvPr>
          <p:cNvGrpSpPr>
            <a:grpSpLocks/>
          </p:cNvGrpSpPr>
          <p:nvPr/>
        </p:nvGrpSpPr>
        <p:grpSpPr bwMode="auto">
          <a:xfrm>
            <a:off x="5308600" y="1985963"/>
            <a:ext cx="2768600" cy="1366837"/>
            <a:chOff x="5308600" y="1985963"/>
            <a:chExt cx="2768600" cy="1366837"/>
          </a:xfrm>
        </p:grpSpPr>
        <p:pic>
          <p:nvPicPr>
            <p:cNvPr id="98314" name="Picture 15" descr="j0421766[1]">
              <a:extLst>
                <a:ext uri="{FF2B5EF4-FFF2-40B4-BE49-F238E27FC236}">
                  <a16:creationId xmlns="" xmlns:a16="http://schemas.microsoft.com/office/drawing/2014/main" id="{0F537931-0D18-0D46-8F38-64927B3479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8600" y="1985963"/>
              <a:ext cx="1473200" cy="1366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5" name="Text Box 6">
              <a:extLst>
                <a:ext uri="{FF2B5EF4-FFF2-40B4-BE49-F238E27FC236}">
                  <a16:creationId xmlns="" xmlns:a16="http://schemas.microsoft.com/office/drawing/2014/main" id="{804778AB-07B0-1146-A67E-69B7E34AC8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0" y="2895600"/>
              <a:ext cx="12192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2000"/>
                <a:t>선생님</a:t>
              </a:r>
            </a:p>
          </p:txBody>
        </p:sp>
      </p:grpSp>
      <p:sp>
        <p:nvSpPr>
          <p:cNvPr id="98313" name="Slide Number Placeholder 5">
            <a:extLst>
              <a:ext uri="{FF2B5EF4-FFF2-40B4-BE49-F238E27FC236}">
                <a16:creationId xmlns="" xmlns:a16="http://schemas.microsoft.com/office/drawing/2014/main" id="{1870048A-4377-844C-9E6D-892D9188F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DF6E03-A8D2-D74E-80B2-16C8459FA45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="" xmlns:a16="http://schemas.microsoft.com/office/drawing/2014/main" id="{0631B749-43E5-9342-A920-5353A9E9A60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7275C19F-E856-B84B-A250-EABC5A85E0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6284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5">
            <a:extLst>
              <a:ext uri="{FF2B5EF4-FFF2-40B4-BE49-F238E27FC236}">
                <a16:creationId xmlns="" xmlns:a16="http://schemas.microsoft.com/office/drawing/2014/main" id="{E38F3F3E-7325-6E49-9604-35FDC4D4E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438" y="1039813"/>
            <a:ext cx="8666162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 dirty="0"/>
              <a:t>A:	 ______</a:t>
            </a:r>
            <a:r>
              <a:rPr lang="ko-KR" altLang="en-US" sz="2800" dirty="0"/>
              <a:t>을</a:t>
            </a:r>
            <a:r>
              <a:rPr lang="en-US" altLang="ko-KR" sz="2800" dirty="0"/>
              <a:t>/</a:t>
            </a:r>
            <a:r>
              <a:rPr lang="ko-KR" altLang="en-US" sz="2800" dirty="0" err="1"/>
              <a:t>를</a:t>
            </a:r>
            <a:r>
              <a:rPr lang="ko-KR" altLang="en-US" sz="2800" dirty="0"/>
              <a:t> 사</a:t>
            </a:r>
            <a:r>
              <a:rPr lang="ko-KR" altLang="en-US" sz="2800" dirty="0">
                <a:solidFill>
                  <a:srgbClr val="FF0000"/>
                </a:solidFill>
              </a:rPr>
              <a:t>려면</a:t>
            </a:r>
            <a:r>
              <a:rPr lang="ko-KR" altLang="en-US" sz="2800" dirty="0"/>
              <a:t> 어디에 가</a:t>
            </a:r>
            <a:r>
              <a:rPr lang="ko-KR" altLang="en-US" sz="2800" dirty="0">
                <a:solidFill>
                  <a:srgbClr val="0070C0"/>
                </a:solidFill>
              </a:rPr>
              <a:t>야 돼요</a:t>
            </a:r>
            <a:r>
              <a:rPr lang="en-US" altLang="ko-KR" sz="2800" dirty="0"/>
              <a:t>?	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 dirty="0"/>
              <a:t>B:	______</a:t>
            </a:r>
            <a:r>
              <a:rPr lang="ko-KR" altLang="en-US" sz="2800" dirty="0"/>
              <a:t>을</a:t>
            </a:r>
            <a:r>
              <a:rPr lang="en-US" altLang="ko-KR" sz="2800" dirty="0"/>
              <a:t>/</a:t>
            </a:r>
            <a:r>
              <a:rPr lang="ko-KR" altLang="en-US" sz="2800" dirty="0" err="1"/>
              <a:t>를</a:t>
            </a:r>
            <a:r>
              <a:rPr lang="ko-KR" altLang="en-US" sz="2800" dirty="0"/>
              <a:t> 사</a:t>
            </a:r>
            <a:r>
              <a:rPr lang="ko-KR" altLang="en-US" sz="2800" dirty="0">
                <a:solidFill>
                  <a:srgbClr val="FF0000"/>
                </a:solidFill>
              </a:rPr>
              <a:t>려면</a:t>
            </a:r>
            <a:r>
              <a:rPr lang="ko-KR" altLang="en-US" sz="2800" dirty="0"/>
              <a:t> </a:t>
            </a:r>
            <a:r>
              <a:rPr lang="en-US" altLang="ko-KR" sz="2800" dirty="0"/>
              <a:t>____________</a:t>
            </a:r>
            <a:r>
              <a:rPr lang="ko-KR" altLang="en-US" sz="2800" dirty="0"/>
              <a:t>에 가</a:t>
            </a:r>
            <a:r>
              <a:rPr lang="ko-KR" altLang="en-US" sz="2800" dirty="0">
                <a:solidFill>
                  <a:srgbClr val="0070C0"/>
                </a:solidFill>
              </a:rPr>
              <a:t>면 돼요</a:t>
            </a:r>
            <a:r>
              <a:rPr lang="en-US" altLang="ko-KR" sz="2800" dirty="0"/>
              <a:t>.</a:t>
            </a:r>
          </a:p>
        </p:txBody>
      </p:sp>
      <p:pic>
        <p:nvPicPr>
          <p:cNvPr id="100355" name="Picture 2" descr="C:\Documents and Settings\혜승\Local Settings\Temporary Internet Files\Content.IE5\5NJVV8RZ\j0441335[1].png">
            <a:extLst>
              <a:ext uri="{FF2B5EF4-FFF2-40B4-BE49-F238E27FC236}">
                <a16:creationId xmlns="" xmlns:a16="http://schemas.microsoft.com/office/drawing/2014/main" id="{DCDA163A-DB2C-7042-A20F-7B696E039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3" descr="C:\Documents and Settings\혜승\Local Settings\Temporary Internet Files\Content.IE5\NQQRX3A1\j0441332[1].png">
            <a:extLst>
              <a:ext uri="{FF2B5EF4-FFF2-40B4-BE49-F238E27FC236}">
                <a16:creationId xmlns="" xmlns:a16="http://schemas.microsoft.com/office/drawing/2014/main" id="{BD5B3A18-33FA-334C-B3B7-B81B77E05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6670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4">
            <a:extLst>
              <a:ext uri="{FF2B5EF4-FFF2-40B4-BE49-F238E27FC236}">
                <a16:creationId xmlns="" xmlns:a16="http://schemas.microsoft.com/office/drawing/2014/main" id="{150A3436-F231-894F-9F64-734B1CE1A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667000"/>
            <a:ext cx="1778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5" descr="C:\Documents and Settings\혜승\Local Settings\Temporary Internet Files\Content.IE5\84920T14\j0434769[1].png">
            <a:extLst>
              <a:ext uri="{FF2B5EF4-FFF2-40B4-BE49-F238E27FC236}">
                <a16:creationId xmlns="" xmlns:a16="http://schemas.microsoft.com/office/drawing/2014/main" id="{F2549988-BE9D-E94E-9A89-1D7E1C914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51961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8" name="Picture 6">
            <a:extLst>
              <a:ext uri="{FF2B5EF4-FFF2-40B4-BE49-F238E27FC236}">
                <a16:creationId xmlns="" xmlns:a16="http://schemas.microsoft.com/office/drawing/2014/main" id="{4E83BB58-8053-2745-892D-489A6E9C1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4648200"/>
            <a:ext cx="22669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60" name="TextBox 10">
            <a:extLst>
              <a:ext uri="{FF2B5EF4-FFF2-40B4-BE49-F238E27FC236}">
                <a16:creationId xmlns="" xmlns:a16="http://schemas.microsoft.com/office/drawing/2014/main" id="{3182D0E6-9AC2-A544-91FB-A18B2E2A2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98287"/>
            <a:ext cx="7766248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2800" b="1" dirty="0"/>
              <a:t>연습해 봐요</a:t>
            </a:r>
            <a:endParaRPr lang="en-US" altLang="en-US" sz="2800" b="1" dirty="0">
              <a:ea typeface="맑은 고딕" panose="020B0503020000020004" pitchFamily="34" charset="-127"/>
            </a:endParaRPr>
          </a:p>
        </p:txBody>
      </p:sp>
      <p:sp>
        <p:nvSpPr>
          <p:cNvPr id="100361" name="Slide Number Placeholder 1">
            <a:extLst>
              <a:ext uri="{FF2B5EF4-FFF2-40B4-BE49-F238E27FC236}">
                <a16:creationId xmlns="" xmlns:a16="http://schemas.microsoft.com/office/drawing/2014/main" id="{00341204-7ED2-B34D-8F63-C8C216682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483EA34-5C27-3D43-AECA-AF66B162BC3F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584106C2-D409-2047-8E7A-66FA024E1A5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E925E25F-BE54-D04C-A037-1882EFCDE2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592" y="6118378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9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5">
            <a:extLst>
              <a:ext uri="{FF2B5EF4-FFF2-40B4-BE49-F238E27FC236}">
                <a16:creationId xmlns="" xmlns:a16="http://schemas.microsoft.com/office/drawing/2014/main" id="{0A4B558C-5F32-434A-9579-50C8E5CB5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39813"/>
            <a:ext cx="89916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/>
              <a:t>A:	 ______</a:t>
            </a:r>
            <a:r>
              <a:rPr lang="ko-KR" altLang="en-US" sz="2800"/>
              <a:t>을</a:t>
            </a:r>
            <a:r>
              <a:rPr lang="en-US" altLang="ko-KR" sz="2800"/>
              <a:t>/</a:t>
            </a:r>
            <a:r>
              <a:rPr lang="ko-KR" altLang="en-US" sz="2800"/>
              <a:t>를 먹</a:t>
            </a:r>
            <a:r>
              <a:rPr lang="ko-KR" altLang="en-US" sz="2800">
                <a:solidFill>
                  <a:srgbClr val="FF0000"/>
                </a:solidFill>
              </a:rPr>
              <a:t>으려면</a:t>
            </a:r>
            <a:r>
              <a:rPr lang="ko-KR" altLang="en-US" sz="2800"/>
              <a:t> 어디에 가</a:t>
            </a:r>
            <a:r>
              <a:rPr lang="ko-KR" altLang="en-US" sz="2800">
                <a:solidFill>
                  <a:srgbClr val="0070C0"/>
                </a:solidFill>
              </a:rPr>
              <a:t>야 돼요</a:t>
            </a:r>
            <a:r>
              <a:rPr lang="en-US" altLang="ko-KR" sz="2800"/>
              <a:t>?	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/>
              <a:t>B:	______</a:t>
            </a:r>
            <a:r>
              <a:rPr lang="ko-KR" altLang="en-US" sz="2800"/>
              <a:t>을</a:t>
            </a:r>
            <a:r>
              <a:rPr lang="en-US" altLang="ko-KR" sz="2800"/>
              <a:t>/</a:t>
            </a:r>
            <a:r>
              <a:rPr lang="ko-KR" altLang="en-US" sz="2800"/>
              <a:t>를 먹</a:t>
            </a:r>
            <a:r>
              <a:rPr lang="ko-KR" altLang="en-US" sz="2800">
                <a:solidFill>
                  <a:srgbClr val="FF0000"/>
                </a:solidFill>
              </a:rPr>
              <a:t>으려면</a:t>
            </a:r>
            <a:r>
              <a:rPr lang="ko-KR" altLang="en-US" sz="2800"/>
              <a:t> </a:t>
            </a:r>
            <a:r>
              <a:rPr lang="en-US" altLang="ko-KR" sz="2800"/>
              <a:t>____________</a:t>
            </a:r>
            <a:r>
              <a:rPr lang="ko-KR" altLang="en-US" sz="2800"/>
              <a:t>에 가</a:t>
            </a:r>
            <a:r>
              <a:rPr lang="ko-KR" altLang="en-US" sz="2800">
                <a:solidFill>
                  <a:srgbClr val="0070C0"/>
                </a:solidFill>
              </a:rPr>
              <a:t>면 돼요</a:t>
            </a:r>
            <a:r>
              <a:rPr lang="en-US" altLang="ko-KR" sz="2800"/>
              <a:t>.</a:t>
            </a:r>
          </a:p>
        </p:txBody>
      </p:sp>
      <p:pic>
        <p:nvPicPr>
          <p:cNvPr id="67590" name="Picture 8" descr="이미지 썸네일">
            <a:hlinkClick r:id="rId3"/>
            <a:extLst>
              <a:ext uri="{FF2B5EF4-FFF2-40B4-BE49-F238E27FC236}">
                <a16:creationId xmlns="" xmlns:a16="http://schemas.microsoft.com/office/drawing/2014/main" id="{93CF9FBB-8D1C-A547-AE79-3B7271873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437063"/>
            <a:ext cx="1600200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4" name="Picture 10" descr="이미지 썸네일">
            <a:hlinkClick r:id="rId5"/>
            <a:extLst>
              <a:ext uri="{FF2B5EF4-FFF2-40B4-BE49-F238E27FC236}">
                <a16:creationId xmlns="" xmlns:a16="http://schemas.microsoft.com/office/drawing/2014/main" id="{27CE1110-BA44-FB41-A54E-EA981025B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08275"/>
            <a:ext cx="1600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2" name="Picture 12" descr="이미지 썸네일">
            <a:hlinkClick r:id="rId7"/>
            <a:extLst>
              <a:ext uri="{FF2B5EF4-FFF2-40B4-BE49-F238E27FC236}">
                <a16:creationId xmlns="" xmlns:a16="http://schemas.microsoft.com/office/drawing/2014/main" id="{3165EEFE-44E5-0A4A-9197-6F70C046A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794000"/>
            <a:ext cx="152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3" name="Picture 14" descr="이미지 썸네일">
            <a:hlinkClick r:id="rId9"/>
            <a:extLst>
              <a:ext uri="{FF2B5EF4-FFF2-40B4-BE49-F238E27FC236}">
                <a16:creationId xmlns="" xmlns:a16="http://schemas.microsoft.com/office/drawing/2014/main" id="{C9FCF66E-40A1-2145-87DF-E700DAFA9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402138"/>
            <a:ext cx="15240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7" name="TextBox 9">
            <a:extLst>
              <a:ext uri="{FF2B5EF4-FFF2-40B4-BE49-F238E27FC236}">
                <a16:creationId xmlns="" xmlns:a16="http://schemas.microsoft.com/office/drawing/2014/main" id="{8333206C-636D-9247-A6B7-CED82EB8C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302418"/>
            <a:ext cx="8147248" cy="461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2400" b="1" dirty="0"/>
              <a:t>연습해 봐요</a:t>
            </a:r>
            <a:endParaRPr lang="en-US" altLang="en-US" sz="2400" b="1" dirty="0">
              <a:ea typeface="맑은 고딕" panose="020B0503020000020004" pitchFamily="34" charset="-127"/>
            </a:endParaRPr>
          </a:p>
        </p:txBody>
      </p:sp>
      <p:sp>
        <p:nvSpPr>
          <p:cNvPr id="102408" name="Slide Number Placeholder 1">
            <a:extLst>
              <a:ext uri="{FF2B5EF4-FFF2-40B4-BE49-F238E27FC236}">
                <a16:creationId xmlns="" xmlns:a16="http://schemas.microsoft.com/office/drawing/2014/main" id="{4EEA4973-ED4B-3B4A-928A-6277FAB0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505735B-84E8-BA43-BFDC-C7CD9265961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CD1791AA-EE65-7740-9A3F-30B2BF3EEDF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684ED2C-4AEB-744D-AE33-905F07CC18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592" y="6111659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4189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써 보세요</a:t>
            </a:r>
            <a:endParaRPr lang="en-US" sz="3600" dirty="0"/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F076DA3-926C-AB4A-97C6-1A570712A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95" y="1052736"/>
            <a:ext cx="8067049" cy="5001419"/>
          </a:xfr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2453E21-25C5-594D-B57B-781DE09A6951}"/>
              </a:ext>
            </a:extLst>
          </p:cNvPr>
          <p:cNvSpPr txBox="1"/>
          <p:nvPr/>
        </p:nvSpPr>
        <p:spPr>
          <a:xfrm>
            <a:off x="4572000" y="3243866"/>
            <a:ext cx="122413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않으려면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625EE55-D2A9-4344-9370-062A6D3F8D11}"/>
              </a:ext>
            </a:extLst>
          </p:cNvPr>
          <p:cNvSpPr txBox="1"/>
          <p:nvPr/>
        </p:nvSpPr>
        <p:spPr>
          <a:xfrm>
            <a:off x="4572000" y="4151208"/>
            <a:ext cx="122413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걸리려면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5B30336-5ABD-C545-875A-D4341F281E78}"/>
              </a:ext>
            </a:extLst>
          </p:cNvPr>
          <p:cNvSpPr txBox="1"/>
          <p:nvPr/>
        </p:nvSpPr>
        <p:spPr>
          <a:xfrm>
            <a:off x="5580112" y="5044066"/>
            <a:ext cx="122413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받으려면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F7E1516B-8FD2-8B4B-B899-4D490FDB642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652597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배워 봐요</a:t>
            </a:r>
            <a:endParaRPr lang="en-US" sz="3600" dirty="0"/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F6EDA8D-5B44-1647-A0EC-908D6FC1A4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600" cy="5256584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D6060D65-D46F-8643-92EF-A92C28FAD4DE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968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 </a:t>
            </a:r>
            <a:r>
              <a:rPr lang="ko-KR" altLang="en-US" dirty="0">
                <a:latin typeface="Gill Sans"/>
                <a:cs typeface="Gill Sans"/>
                <a:sym typeface="Gill Sans"/>
              </a:rPr>
              <a:t>기 때문에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75658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ko-KR" altLang="en-US" sz="2800" dirty="0"/>
              <a:t>원인이나 이유를 나타냄</a:t>
            </a: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800" dirty="0"/>
              <a:t>This is used to show the cause or reason for something.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800" dirty="0"/>
              <a:t> </a:t>
            </a: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    돈이 없</a:t>
            </a:r>
            <a:r>
              <a:rPr lang="ko-KR" altLang="en-US" sz="2800" b="1" u="sng" dirty="0">
                <a:solidFill>
                  <a:srgbClr val="0070C0"/>
                </a:solidFill>
                <a:ea typeface="굴림" panose="020B0600000101010101" pitchFamily="34" charset="-127"/>
              </a:rPr>
              <a:t>기 때문에 </a:t>
            </a:r>
            <a:r>
              <a:rPr lang="ko-KR" altLang="en-US" sz="2800" dirty="0">
                <a:ea typeface="굴림" panose="020B0600000101010101" pitchFamily="34" charset="-127"/>
              </a:rPr>
              <a:t>책을 못 사요.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    육개장은 맵</a:t>
            </a:r>
            <a:r>
              <a:rPr lang="ko-KR" altLang="en-US" sz="2800" b="1" u="sng" dirty="0">
                <a:solidFill>
                  <a:srgbClr val="0070C0"/>
                </a:solidFill>
                <a:ea typeface="굴림" panose="020B0600000101010101" pitchFamily="34" charset="-127"/>
              </a:rPr>
              <a:t>기 때문에 </a:t>
            </a:r>
            <a:r>
              <a:rPr lang="ko-KR" altLang="en-US" sz="2800" dirty="0">
                <a:ea typeface="굴림" panose="020B0600000101010101" pitchFamily="34" charset="-127"/>
              </a:rPr>
              <a:t>안 먹어요.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    밤에 늦게 잤</a:t>
            </a:r>
            <a:r>
              <a:rPr lang="ko-KR" altLang="en-US" sz="2800" b="1" u="sng" dirty="0">
                <a:solidFill>
                  <a:srgbClr val="0070C0"/>
                </a:solidFill>
                <a:ea typeface="굴림" panose="020B0600000101010101" pitchFamily="34" charset="-127"/>
              </a:rPr>
              <a:t>기 때문에 </a:t>
            </a:r>
            <a:r>
              <a:rPr lang="ko-KR" altLang="en-US" sz="2800" dirty="0">
                <a:ea typeface="굴림" panose="020B0600000101010101" pitchFamily="34" charset="-127"/>
              </a:rPr>
              <a:t>일찍 못 일어났어요. 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2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388166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11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과 빨리 나으려면 어떻게 해야 돼요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?</a:t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200" dirty="0" smtClean="0">
                <a:latin typeface="Times New Roman" panose="02020603050405020304" pitchFamily="18" charset="0"/>
                <a:ea typeface="Gulim" panose="020B0600000101010101" pitchFamily="34" charset="-127"/>
              </a:rPr>
              <a:t>‘What 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can I do to get better quickly?</a:t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3200" dirty="0"/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7997" y="3820340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– 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려면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–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기 때문에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2">
            <a:extLst>
              <a:ext uri="{FF2B5EF4-FFF2-40B4-BE49-F238E27FC236}">
                <a16:creationId xmlns="" xmlns:a16="http://schemas.microsoft.com/office/drawing/2014/main" id="{AD1C69E3-61D0-B843-A935-08284CB35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270605"/>
            <a:ext cx="7859216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800" dirty="0">
                <a:ea typeface="굴림" pitchFamily="50" charset="-127"/>
              </a:rPr>
              <a:t>The clausal connective </a:t>
            </a:r>
            <a:r>
              <a:rPr lang="en-US" altLang="ko-KR" sz="2800" dirty="0" smtClean="0">
                <a:ea typeface="굴림" pitchFamily="50" charset="-127"/>
              </a:rPr>
              <a:t>-</a:t>
            </a:r>
            <a:r>
              <a:rPr lang="ko-KR" altLang="en-US" sz="2800" dirty="0" smtClean="0">
                <a:ea typeface="굴림" pitchFamily="50" charset="-127"/>
              </a:rPr>
              <a:t>기 </a:t>
            </a:r>
            <a:r>
              <a:rPr lang="ko-KR" altLang="en-US" sz="2800" dirty="0">
                <a:ea typeface="굴림" pitchFamily="50" charset="-127"/>
              </a:rPr>
              <a:t>때문에 (</a:t>
            </a:r>
            <a:r>
              <a:rPr lang="en-US" altLang="ko-KR" sz="2800" dirty="0">
                <a:ea typeface="굴림" pitchFamily="50" charset="-127"/>
              </a:rPr>
              <a:t>reason</a:t>
            </a:r>
            <a:r>
              <a:rPr lang="en-US" altLang="ko-KR" sz="2800" dirty="0" smtClean="0">
                <a:ea typeface="굴림" pitchFamily="50" charset="-127"/>
              </a:rPr>
              <a:t>)</a:t>
            </a:r>
            <a:endParaRPr lang="en-US" altLang="ko-KR" sz="2800" dirty="0">
              <a:ea typeface="굴림" pitchFamily="50" charset="-127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D24C0DB9-E9E4-3D44-9487-6198BC5D2A7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="" xmlns:a16="http://schemas.microsoft.com/office/drawing/2014/main" id="{746ABA0B-60DA-FF4E-9FAF-D2C453F5C1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816705"/>
              </p:ext>
            </p:extLst>
          </p:nvPr>
        </p:nvGraphicFramePr>
        <p:xfrm>
          <a:off x="611560" y="1484784"/>
          <a:ext cx="7859216" cy="4527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2421">
                  <a:extLst>
                    <a:ext uri="{9D8B030D-6E8A-4147-A177-3AD203B41FA5}">
                      <a16:colId xmlns="" xmlns:a16="http://schemas.microsoft.com/office/drawing/2014/main" val="1490153099"/>
                    </a:ext>
                  </a:extLst>
                </a:gridCol>
                <a:gridCol w="7346795">
                  <a:extLst>
                    <a:ext uri="{9D8B030D-6E8A-4147-A177-3AD203B41FA5}">
                      <a16:colId xmlns="" xmlns:a16="http://schemas.microsoft.com/office/drawing/2014/main" val="4097635583"/>
                    </a:ext>
                  </a:extLst>
                </a:gridCol>
              </a:tblGrid>
              <a:tr h="780486">
                <a:tc gridSpan="2">
                  <a:txBody>
                    <a:bodyPr/>
                    <a:lstStyle/>
                    <a:p>
                      <a:pPr marL="0" marR="0" indent="152400" algn="l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dirty="0">
                          <a:effectLst/>
                        </a:rPr>
                        <a:t>            </a:t>
                      </a:r>
                      <a:r>
                        <a:rPr lang="en-US" altLang="ko-KR" sz="2000" kern="0" dirty="0" smtClean="0">
                          <a:effectLst/>
                        </a:rPr>
                        <a:t>-</a:t>
                      </a:r>
                      <a:r>
                        <a:rPr lang="ko-KR" sz="2000" kern="0" dirty="0" smtClean="0">
                          <a:effectLst/>
                        </a:rPr>
                        <a:t>기 </a:t>
                      </a:r>
                      <a:r>
                        <a:rPr lang="ko-KR" sz="2000" kern="0" dirty="0">
                          <a:effectLst/>
                        </a:rPr>
                        <a:t>때문에</a:t>
                      </a:r>
                      <a:r>
                        <a:rPr lang="en-US" sz="2000" kern="0" dirty="0">
                          <a:effectLst/>
                        </a:rPr>
                        <a:t> </a:t>
                      </a:r>
                      <a:r>
                        <a:rPr lang="en-US" sz="2000" kern="0" dirty="0" smtClean="0">
                          <a:effectLst/>
                        </a:rPr>
                        <a:t>(cf</a:t>
                      </a:r>
                      <a:r>
                        <a:rPr lang="en-US" sz="2000" kern="0" dirty="0">
                          <a:effectLst/>
                        </a:rPr>
                        <a:t>. N </a:t>
                      </a:r>
                      <a:r>
                        <a:rPr lang="ko-KR" sz="2000" kern="0" dirty="0">
                          <a:effectLst/>
                        </a:rPr>
                        <a:t>때문에</a:t>
                      </a:r>
                      <a:r>
                        <a:rPr lang="en-US" sz="2000" kern="0" dirty="0">
                          <a:effectLst/>
                        </a:rPr>
                        <a:t>)</a:t>
                      </a:r>
                      <a:endParaRPr lang="en-US" sz="2000" kern="1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56052594"/>
                  </a:ext>
                </a:extLst>
              </a:tr>
              <a:tr h="780486">
                <a:tc rowSpan="2">
                  <a:txBody>
                    <a:bodyPr/>
                    <a:lstStyle/>
                    <a:p>
                      <a:pPr marL="0" marR="0" algn="l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>
                          <a:effectLst/>
                        </a:rPr>
                        <a:t> (1)</a:t>
                      </a:r>
                      <a:endParaRPr lang="en-US" sz="2000" kern="10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A: </a:t>
                      </a:r>
                      <a:r>
                        <a:rPr lang="ko-KR" sz="2000" kern="0" dirty="0">
                          <a:effectLst/>
                        </a:rPr>
                        <a:t>배 안 </a:t>
                      </a:r>
                      <a:r>
                        <a:rPr lang="ko-KR" sz="2000" kern="0" dirty="0" err="1">
                          <a:effectLst/>
                        </a:rPr>
                        <a:t>고파요</a:t>
                      </a:r>
                      <a:r>
                        <a:rPr lang="en-US" sz="2000" kern="0" dirty="0">
                          <a:effectLst/>
                        </a:rPr>
                        <a:t>?</a:t>
                      </a:r>
                      <a:endParaRPr lang="en-US" sz="2000" kern="1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857631137"/>
                  </a:ext>
                </a:extLst>
              </a:tr>
              <a:tr h="7804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B: </a:t>
                      </a:r>
                      <a:r>
                        <a:rPr lang="ko-KR" sz="2000" kern="0" dirty="0">
                          <a:effectLst/>
                        </a:rPr>
                        <a:t>네</a:t>
                      </a:r>
                      <a:r>
                        <a:rPr lang="en-US" sz="2000" kern="0" dirty="0">
                          <a:effectLst/>
                        </a:rPr>
                        <a:t>, </a:t>
                      </a:r>
                      <a:r>
                        <a:rPr lang="ko-KR" sz="2000" kern="0" dirty="0">
                          <a:effectLst/>
                        </a:rPr>
                        <a:t>아침을 많이 </a:t>
                      </a:r>
                      <a:r>
                        <a:rPr lang="ko-KR" sz="2000" b="0" u="none" kern="0" dirty="0">
                          <a:solidFill>
                            <a:schemeClr val="tx1"/>
                          </a:solidFill>
                          <a:effectLst/>
                        </a:rPr>
                        <a:t>먹</a:t>
                      </a:r>
                      <a:r>
                        <a:rPr lang="ko-KR" sz="2000" b="1" u="sng" kern="0" dirty="0">
                          <a:solidFill>
                            <a:srgbClr val="0070C0"/>
                          </a:solidFill>
                          <a:effectLst/>
                        </a:rPr>
                        <a:t>었기 때문에 </a:t>
                      </a:r>
                      <a:r>
                        <a:rPr lang="ko-KR" sz="2000" kern="0" dirty="0">
                          <a:effectLst/>
                        </a:rPr>
                        <a:t>괜찮아요</a:t>
                      </a:r>
                      <a:r>
                        <a:rPr lang="en-US" sz="2000" kern="0" dirty="0">
                          <a:effectLst/>
                        </a:rPr>
                        <a:t>.</a:t>
                      </a:r>
                      <a:endParaRPr lang="en-US" sz="2000" kern="1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667185583"/>
                  </a:ext>
                </a:extLst>
              </a:tr>
              <a:tr h="62467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en-US" sz="2000" kern="1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02284091"/>
                  </a:ext>
                </a:extLst>
              </a:tr>
              <a:tr h="780486">
                <a:tc rowSpan="2">
                  <a:txBody>
                    <a:bodyPr/>
                    <a:lstStyle/>
                    <a:p>
                      <a:pPr marL="0" marR="0" algn="l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>
                          <a:effectLst/>
                        </a:rPr>
                        <a:t>(2)</a:t>
                      </a:r>
                      <a:endParaRPr lang="en-US" sz="2000" kern="10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A: </a:t>
                      </a:r>
                      <a:r>
                        <a:rPr lang="ko-KR" sz="2000" kern="0" dirty="0">
                          <a:effectLst/>
                        </a:rPr>
                        <a:t>육개장 좋아해요</a:t>
                      </a:r>
                      <a:r>
                        <a:rPr lang="en-US" sz="2000" kern="0" dirty="0">
                          <a:effectLst/>
                        </a:rPr>
                        <a:t>?</a:t>
                      </a:r>
                      <a:endParaRPr lang="en-US" sz="2000" kern="1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416051192"/>
                  </a:ext>
                </a:extLst>
              </a:tr>
              <a:tr h="7804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B: </a:t>
                      </a:r>
                      <a:r>
                        <a:rPr lang="ko-KR" sz="2000" kern="0" dirty="0">
                          <a:effectLst/>
                        </a:rPr>
                        <a:t>난 매운 거 잘 못 </a:t>
                      </a:r>
                      <a:r>
                        <a:rPr lang="ko-KR" sz="2000" b="0" i="0" u="none" kern="0" dirty="0">
                          <a:solidFill>
                            <a:schemeClr val="tx1"/>
                          </a:solidFill>
                          <a:effectLst/>
                        </a:rPr>
                        <a:t>먹</a:t>
                      </a:r>
                      <a:r>
                        <a:rPr lang="ko-KR" sz="2000" b="1" i="0" u="sng" kern="0" dirty="0">
                          <a:solidFill>
                            <a:srgbClr val="0070C0"/>
                          </a:solidFill>
                          <a:effectLst/>
                        </a:rPr>
                        <a:t>기 때문에 </a:t>
                      </a:r>
                      <a:r>
                        <a:rPr lang="ko-KR" sz="2000" kern="0" dirty="0">
                          <a:effectLst/>
                        </a:rPr>
                        <a:t>별로 안 좋아해요</a:t>
                      </a:r>
                      <a:r>
                        <a:rPr lang="en-US" sz="2000" kern="0" dirty="0">
                          <a:effectLst/>
                        </a:rPr>
                        <a:t>.</a:t>
                      </a:r>
                      <a:endParaRPr lang="en-US" sz="2000" kern="1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699285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658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="" xmlns:a16="http://schemas.microsoft.com/office/drawing/2014/main" id="{60A6ADA7-FC35-E74A-B05C-1C304B4E5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033" y="1330220"/>
            <a:ext cx="8512439" cy="45243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ko-KR" altLang="en-US" dirty="0">
                <a:ea typeface="굴림" panose="020B0600000101010101" pitchFamily="34" charset="-127"/>
              </a:rPr>
              <a:t>수지는 아침을 안 (먹다) 점심을 일찍 먹어요.</a:t>
            </a:r>
            <a:endParaRPr lang="en-US" altLang="ko-KR" dirty="0">
              <a:ea typeface="굴림" panose="020B0600000101010101" pitchFamily="34" charset="-127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ko-KR" altLang="en-US" dirty="0">
                <a:ea typeface="굴림" panose="020B0600000101010101" pitchFamily="34" charset="-127"/>
              </a:rPr>
              <a:t>         수지는 아침을 안 </a:t>
            </a:r>
            <a:r>
              <a:rPr lang="ko-KR" altLang="en-US" b="1" u="sng" dirty="0">
                <a:solidFill>
                  <a:srgbClr val="0070C0"/>
                </a:solidFill>
                <a:ea typeface="굴림" panose="020B0600000101010101" pitchFamily="34" charset="-127"/>
              </a:rPr>
              <a:t>먹었기 때문에 </a:t>
            </a:r>
            <a:r>
              <a:rPr lang="ko-KR" altLang="en-US" dirty="0">
                <a:ea typeface="굴림" panose="020B0600000101010101" pitchFamily="34" charset="-127"/>
              </a:rPr>
              <a:t>점심을 일찍 먹어요</a:t>
            </a:r>
            <a:r>
              <a:rPr lang="en-US" altLang="ko-KR" dirty="0">
                <a:ea typeface="굴림" panose="020B0600000101010101" pitchFamily="34" charset="-127"/>
              </a:rPr>
              <a:t>.</a:t>
            </a:r>
            <a:endParaRPr lang="ko-KR" altLang="en-US" dirty="0">
              <a:ea typeface="굴림" panose="020B0600000101010101" pitchFamily="34" charset="-127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altLang="ko-KR" dirty="0">
                <a:ea typeface="굴림" panose="020B0600000101010101" pitchFamily="34" charset="-127"/>
              </a:rPr>
              <a:t>2.</a:t>
            </a:r>
            <a:r>
              <a:rPr lang="ko-KR" altLang="en-US" dirty="0">
                <a:ea typeface="굴림" panose="020B0600000101010101" pitchFamily="34" charset="-127"/>
              </a:rPr>
              <a:t>  어제 운동을 (하다) 다리가 아파요.</a:t>
            </a:r>
            <a:endParaRPr lang="en-US" altLang="ko-KR" dirty="0">
              <a:ea typeface="굴림" panose="020B0600000101010101" pitchFamily="34" charset="-127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ko-KR" altLang="en-US" dirty="0">
                <a:ea typeface="굴림" panose="020B0600000101010101" pitchFamily="34" charset="-127"/>
              </a:rPr>
              <a:t>         어제 운동을 </a:t>
            </a:r>
            <a:r>
              <a:rPr lang="ko-KR" altLang="en-US" b="1" u="sng" dirty="0">
                <a:solidFill>
                  <a:srgbClr val="0070C0"/>
                </a:solidFill>
                <a:ea typeface="굴림" panose="020B0600000101010101" pitchFamily="34" charset="-127"/>
              </a:rPr>
              <a:t>했기 때문에 </a:t>
            </a:r>
            <a:r>
              <a:rPr lang="ko-KR" altLang="en-US" dirty="0">
                <a:ea typeface="굴림" panose="020B0600000101010101" pitchFamily="34" charset="-127"/>
              </a:rPr>
              <a:t>다리가 아파요</a:t>
            </a:r>
            <a:r>
              <a:rPr lang="en-US" altLang="ko-KR" dirty="0">
                <a:ea typeface="굴림" panose="020B0600000101010101" pitchFamily="34" charset="-127"/>
              </a:rPr>
              <a:t>.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en-US" altLang="ko-KR" dirty="0">
                <a:ea typeface="굴림" panose="020B0600000101010101" pitchFamily="34" charset="-127"/>
              </a:rPr>
              <a:t>3.</a:t>
            </a:r>
            <a:r>
              <a:rPr lang="ko-KR" altLang="en-US" dirty="0">
                <a:ea typeface="굴림" panose="020B0600000101010101" pitchFamily="34" charset="-127"/>
              </a:rPr>
              <a:t> 저는 매일 (운동하다) 건강합니다.</a:t>
            </a:r>
            <a:endParaRPr lang="en-US" altLang="ko-KR" dirty="0">
              <a:ea typeface="굴림" panose="020B0600000101010101" pitchFamily="34" charset="-127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ko-KR" altLang="en-US" dirty="0">
                <a:ea typeface="굴림" panose="020B0600000101010101" pitchFamily="34" charset="-127"/>
              </a:rPr>
              <a:t>         저는 매일 </a:t>
            </a:r>
            <a:r>
              <a:rPr lang="ko-KR" altLang="en-US" b="1" u="sng" dirty="0">
                <a:solidFill>
                  <a:srgbClr val="0070C0"/>
                </a:solidFill>
                <a:ea typeface="굴림" panose="020B0600000101010101" pitchFamily="34" charset="-127"/>
              </a:rPr>
              <a:t>운동하기 때문에 </a:t>
            </a:r>
            <a:r>
              <a:rPr lang="ko-KR" altLang="en-US" dirty="0">
                <a:ea typeface="굴림" panose="020B0600000101010101" pitchFamily="34" charset="-127"/>
              </a:rPr>
              <a:t>건강합니다</a:t>
            </a:r>
            <a:r>
              <a:rPr lang="en-US" altLang="ko-KR" dirty="0">
                <a:ea typeface="굴림" panose="020B0600000101010101" pitchFamily="34" charset="-127"/>
              </a:rPr>
              <a:t>.</a:t>
            </a:r>
            <a:endParaRPr lang="ko-KR" altLang="en-US" dirty="0">
              <a:ea typeface="굴림" panose="020B0600000101010101" pitchFamily="34" charset="-127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altLang="ko-KR" dirty="0">
                <a:ea typeface="굴림" panose="020B0600000101010101" pitchFamily="34" charset="-127"/>
              </a:rPr>
              <a:t>4.</a:t>
            </a:r>
            <a:r>
              <a:rPr lang="ko-KR" altLang="en-US" dirty="0">
                <a:ea typeface="굴림" panose="020B0600000101010101" pitchFamily="34" charset="-127"/>
              </a:rPr>
              <a:t> 저는 일찍 </a:t>
            </a:r>
            <a:r>
              <a:rPr lang="en-US" altLang="ko-KR" dirty="0">
                <a:ea typeface="굴림" panose="020B0600000101010101" pitchFamily="34" charset="-127"/>
              </a:rPr>
              <a:t>(</a:t>
            </a:r>
            <a:r>
              <a:rPr lang="ko-KR" altLang="en-US" dirty="0">
                <a:ea typeface="굴림" panose="020B0600000101010101" pitchFamily="34" charset="-127"/>
              </a:rPr>
              <a:t>자다</a:t>
            </a:r>
            <a:r>
              <a:rPr lang="en-US" altLang="ko-KR" dirty="0">
                <a:ea typeface="굴림" panose="020B0600000101010101" pitchFamily="34" charset="-127"/>
              </a:rPr>
              <a:t>)</a:t>
            </a:r>
            <a:r>
              <a:rPr lang="ko-KR" altLang="en-US" dirty="0">
                <a:ea typeface="굴림" panose="020B0600000101010101" pitchFamily="34" charset="-127"/>
              </a:rPr>
              <a:t> 일찍 일어납니다</a:t>
            </a:r>
            <a:r>
              <a:rPr lang="en-US" altLang="ko-KR" dirty="0">
                <a:ea typeface="굴림" panose="020B0600000101010101" pitchFamily="34" charset="-127"/>
              </a:rPr>
              <a:t>.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ko-KR" altLang="en-US" dirty="0">
                <a:ea typeface="굴림" panose="020B0600000101010101" pitchFamily="34" charset="-127"/>
              </a:rPr>
              <a:t>         저는 일찍 </a:t>
            </a:r>
            <a:r>
              <a:rPr lang="ko-KR" altLang="en-US" b="1" u="sng" dirty="0">
                <a:solidFill>
                  <a:srgbClr val="0070C0"/>
                </a:solidFill>
                <a:ea typeface="굴림" panose="020B0600000101010101" pitchFamily="34" charset="-127"/>
              </a:rPr>
              <a:t>자기 때문에 </a:t>
            </a:r>
            <a:r>
              <a:rPr lang="ko-KR" altLang="en-US" dirty="0">
                <a:ea typeface="굴림" panose="020B0600000101010101" pitchFamily="34" charset="-127"/>
              </a:rPr>
              <a:t>일찍 일어납니다</a:t>
            </a:r>
            <a:r>
              <a:rPr lang="en-US" altLang="ko-KR" dirty="0" smtClean="0">
                <a:ea typeface="굴림" panose="020B0600000101010101" pitchFamily="34" charset="-127"/>
              </a:rPr>
              <a:t>.</a:t>
            </a:r>
            <a:endParaRPr lang="en-US" altLang="ko-KR" dirty="0">
              <a:ea typeface="굴림" panose="020B0600000101010101" pitchFamily="34" charset="-127"/>
            </a:endParaRPr>
          </a:p>
        </p:txBody>
      </p:sp>
      <p:sp>
        <p:nvSpPr>
          <p:cNvPr id="199683" name="Text Box 3">
            <a:extLst>
              <a:ext uri="{FF2B5EF4-FFF2-40B4-BE49-F238E27FC236}">
                <a16:creationId xmlns="" xmlns:a16="http://schemas.microsoft.com/office/drawing/2014/main" id="{26BF2BFB-BDC3-5940-BDEF-D1168723E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033" y="332656"/>
            <a:ext cx="8512439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sz="2800" dirty="0">
                <a:ea typeface="굴림" pitchFamily="50" charset="-127"/>
              </a:rPr>
              <a:t>                        </a:t>
            </a:r>
            <a:r>
              <a:rPr lang="en-US" altLang="ko-KR" sz="2800" dirty="0">
                <a:ea typeface="굴림" pitchFamily="50" charset="-127"/>
              </a:rPr>
              <a:t>-</a:t>
            </a:r>
            <a:r>
              <a:rPr lang="ko-KR" altLang="en-US" sz="2800" dirty="0" smtClean="0">
                <a:ea typeface="굴림" pitchFamily="50" charset="-127"/>
              </a:rPr>
              <a:t>기 </a:t>
            </a:r>
            <a:r>
              <a:rPr lang="ko-KR" altLang="en-US" sz="2800" dirty="0">
                <a:ea typeface="굴림" pitchFamily="50" charset="-127"/>
              </a:rPr>
              <a:t>때문에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79AE777-6A98-194D-B015-3394965436E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="" xmlns:a16="http://schemas.microsoft.com/office/drawing/2014/main" id="{6CA0B7A5-8B3A-D546-8A4F-9300CC9BC2B9}"/>
              </a:ext>
            </a:extLst>
          </p:cNvPr>
          <p:cNvSpPr/>
          <p:nvPr/>
        </p:nvSpPr>
        <p:spPr>
          <a:xfrm>
            <a:off x="601508" y="2076329"/>
            <a:ext cx="360040" cy="216024"/>
          </a:xfrm>
          <a:prstGeom prst="rightArrow">
            <a:avLst>
              <a:gd name="adj1" fmla="val 50000"/>
              <a:gd name="adj2" fmla="val 412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="" xmlns:a16="http://schemas.microsoft.com/office/drawing/2014/main" id="{85BEEC71-5361-8F41-824C-CDFDE688CF96}"/>
              </a:ext>
            </a:extLst>
          </p:cNvPr>
          <p:cNvSpPr/>
          <p:nvPr/>
        </p:nvSpPr>
        <p:spPr>
          <a:xfrm>
            <a:off x="613691" y="3220218"/>
            <a:ext cx="360040" cy="216024"/>
          </a:xfrm>
          <a:prstGeom prst="rightArrow">
            <a:avLst>
              <a:gd name="adj1" fmla="val 50000"/>
              <a:gd name="adj2" fmla="val 412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="" xmlns:a16="http://schemas.microsoft.com/office/drawing/2014/main" id="{D930EC0E-E23D-5349-AD9C-95854BC010B1}"/>
              </a:ext>
            </a:extLst>
          </p:cNvPr>
          <p:cNvSpPr/>
          <p:nvPr/>
        </p:nvSpPr>
        <p:spPr>
          <a:xfrm>
            <a:off x="611560" y="4315896"/>
            <a:ext cx="360040" cy="216024"/>
          </a:xfrm>
          <a:prstGeom prst="rightArrow">
            <a:avLst>
              <a:gd name="adj1" fmla="val 50000"/>
              <a:gd name="adj2" fmla="val 412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Arrow 8">
            <a:extLst>
              <a:ext uri="{FF2B5EF4-FFF2-40B4-BE49-F238E27FC236}">
                <a16:creationId xmlns="" xmlns:a16="http://schemas.microsoft.com/office/drawing/2014/main" id="{19D3EBCA-2765-1B4A-8F30-060E27400E3E}"/>
              </a:ext>
            </a:extLst>
          </p:cNvPr>
          <p:cNvSpPr/>
          <p:nvPr/>
        </p:nvSpPr>
        <p:spPr>
          <a:xfrm>
            <a:off x="641615" y="5371298"/>
            <a:ext cx="360040" cy="216024"/>
          </a:xfrm>
          <a:prstGeom prst="rightArrow">
            <a:avLst>
              <a:gd name="adj1" fmla="val 50000"/>
              <a:gd name="adj2" fmla="val 412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9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nimBg="1"/>
      <p:bldP spid="199683" grpId="0" animBg="1"/>
      <p:bldP spid="2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1433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써 보세요</a:t>
            </a:r>
            <a:endParaRPr lang="en-US" sz="3600" dirty="0"/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D92F4B6-D431-3848-B6CF-84AE4A7B92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45515"/>
            <a:ext cx="8229600" cy="5527801"/>
          </a:xfr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6DAFEB8-A9FE-E942-828A-15FC697957AD}"/>
              </a:ext>
            </a:extLst>
          </p:cNvPr>
          <p:cNvSpPr txBox="1"/>
          <p:nvPr/>
        </p:nvSpPr>
        <p:spPr>
          <a:xfrm>
            <a:off x="5292080" y="3573016"/>
            <a:ext cx="165618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다니기 때문에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E0C002A-ADE9-8940-BCAE-E494FCE7557B}"/>
              </a:ext>
            </a:extLst>
          </p:cNvPr>
          <p:cNvSpPr txBox="1"/>
          <p:nvPr/>
        </p:nvSpPr>
        <p:spPr>
          <a:xfrm>
            <a:off x="6024698" y="4540478"/>
            <a:ext cx="165618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읽기 때문에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9C2689E-A5B8-FC45-BE9D-AFBE3EB81C2B}"/>
              </a:ext>
            </a:extLst>
          </p:cNvPr>
          <p:cNvSpPr txBox="1"/>
          <p:nvPr/>
        </p:nvSpPr>
        <p:spPr>
          <a:xfrm>
            <a:off x="4368514" y="5507940"/>
            <a:ext cx="165618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났기 때문에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5F94047B-A925-A44F-9DCD-7E6ED10B52B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6005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5D5235-D29B-4F43-9773-26ED0424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32656"/>
            <a:ext cx="8147248" cy="6480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&lt;</a:t>
            </a:r>
            <a:r>
              <a:rPr lang="ko-KR" altLang="en-US" sz="3600" dirty="0"/>
              <a:t>내 공은 어디에</a:t>
            </a:r>
            <a:r>
              <a:rPr lang="en-US" altLang="ko-KR" sz="3600" dirty="0"/>
              <a:t>&gt;</a:t>
            </a:r>
            <a:r>
              <a:rPr lang="ko-KR" altLang="en-US" sz="3600" dirty="0"/>
              <a:t> 영상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32E7474-047A-F54F-92D2-550F25297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3" y="1241165"/>
            <a:ext cx="8147248" cy="82170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sz="2400" dirty="0">
                <a:hlinkClick r:id="rId2"/>
              </a:rPr>
              <a:t>https://www.youtube.com/watch?v=7I1usA6iIZo</a:t>
            </a:r>
            <a:endParaRPr 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4284E92-F44F-8E43-A91A-DFDF0357C4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66" y="2204865"/>
            <a:ext cx="6061574" cy="3024336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="" xmlns:a16="http://schemas.microsoft.com/office/drawing/2014/main" id="{C11B6BA8-7D8C-5142-81B9-3AFA7D9F5712}"/>
              </a:ext>
            </a:extLst>
          </p:cNvPr>
          <p:cNvSpPr/>
          <p:nvPr/>
        </p:nvSpPr>
        <p:spPr>
          <a:xfrm>
            <a:off x="6804248" y="3449169"/>
            <a:ext cx="2232248" cy="1996055"/>
          </a:xfrm>
          <a:prstGeom prst="wedgeRoundRectCallout">
            <a:avLst>
              <a:gd name="adj1" fmla="val -50583"/>
              <a:gd name="adj2" fmla="val -1291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o-KR" altLang="en-US" sz="2000" dirty="0">
                <a:ln/>
                <a:solidFill>
                  <a:schemeClr val="accent4"/>
                </a:solidFill>
              </a:rPr>
              <a:t>위의 </a:t>
            </a:r>
            <a:r>
              <a:rPr lang="ko-KR" altLang="en-US" sz="2000" dirty="0" smtClean="0">
                <a:ln/>
                <a:solidFill>
                  <a:schemeClr val="accent4"/>
                </a:solidFill>
              </a:rPr>
              <a:t>사이트에서</a:t>
            </a:r>
            <a:endParaRPr lang="en-US" altLang="ko-KR" sz="2000" dirty="0" smtClean="0">
              <a:ln/>
              <a:solidFill>
                <a:schemeClr val="accent4"/>
              </a:solidFill>
            </a:endParaRPr>
          </a:p>
          <a:p>
            <a:pPr algn="ctr"/>
            <a:r>
              <a:rPr lang="ko-KR" altLang="en-US" sz="2000" dirty="0" smtClean="0">
                <a:ln/>
                <a:solidFill>
                  <a:schemeClr val="accent4"/>
                </a:solidFill>
              </a:rPr>
              <a:t>영상으로 </a:t>
            </a:r>
            <a:r>
              <a:rPr lang="ko-KR" altLang="en-US" sz="2000" dirty="0">
                <a:ln/>
                <a:solidFill>
                  <a:schemeClr val="accent4"/>
                </a:solidFill>
              </a:rPr>
              <a:t>책을 </a:t>
            </a:r>
            <a:r>
              <a:rPr lang="ko-KR" altLang="en-US" sz="2000" dirty="0" smtClean="0">
                <a:ln/>
                <a:solidFill>
                  <a:schemeClr val="accent4"/>
                </a:solidFill>
              </a:rPr>
              <a:t>읽어 봅시다</a:t>
            </a:r>
            <a:endParaRPr lang="en-US" sz="2400" dirty="0">
              <a:ln/>
              <a:solidFill>
                <a:schemeClr val="accent4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D212AFA-E091-3447-B5D0-C8B60EC00524}"/>
              </a:ext>
            </a:extLst>
          </p:cNvPr>
          <p:cNvSpPr txBox="1"/>
          <p:nvPr/>
        </p:nvSpPr>
        <p:spPr>
          <a:xfrm>
            <a:off x="685760" y="5317375"/>
            <a:ext cx="6048672" cy="9233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쓰기 과제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en-US" altLang="ko-KR" dirty="0"/>
              <a:t>Q: </a:t>
            </a:r>
            <a:r>
              <a:rPr lang="ko-KR" altLang="en-US" dirty="0"/>
              <a:t>내 공은 어디에서 </a:t>
            </a:r>
            <a:r>
              <a:rPr lang="ko-KR" altLang="en-US" dirty="0" err="1"/>
              <a:t>찾았나요</a:t>
            </a:r>
            <a:r>
              <a:rPr lang="en-US" altLang="ko-KR" dirty="0"/>
              <a:t>?</a:t>
            </a:r>
          </a:p>
          <a:p>
            <a:r>
              <a:rPr lang="en-US" dirty="0"/>
              <a:t>A: 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2B068451-C961-DF4C-9933-B9557AA1032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2988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2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52636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말해 봐요</a:t>
            </a:r>
            <a:endParaRPr lang="en-US" sz="3600" dirty="0"/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6334DE3-16C6-814A-983E-59CC51E58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39" y="808019"/>
            <a:ext cx="8291264" cy="5409735"/>
          </a:xfrm>
        </p:spPr>
      </p:pic>
      <p:pic>
        <p:nvPicPr>
          <p:cNvPr id="7" name="Track 032" descr="Track 032">
            <a:hlinkClick r:id="" action="ppaction://media"/>
            <a:extLst>
              <a:ext uri="{FF2B5EF4-FFF2-40B4-BE49-F238E27FC236}">
                <a16:creationId xmlns="" xmlns:a16="http://schemas.microsoft.com/office/drawing/2014/main" id="{A79EE375-B282-A14F-A493-FDB4DE815D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28384" y="1124744"/>
            <a:ext cx="812800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Track 033" descr="Track 033">
            <a:hlinkClick r:id="" action="ppaction://media"/>
            <a:extLst>
              <a:ext uri="{FF2B5EF4-FFF2-40B4-BE49-F238E27FC236}">
                <a16:creationId xmlns="" xmlns:a16="http://schemas.microsoft.com/office/drawing/2014/main" id="{5DEBA75E-F184-434C-991A-DE341123EED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8075" y="4828439"/>
            <a:ext cx="8128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4FEADB4-360C-2F41-BE79-4E111ABCF337}"/>
              </a:ext>
            </a:extLst>
          </p:cNvPr>
          <p:cNvSpPr txBox="1"/>
          <p:nvPr/>
        </p:nvSpPr>
        <p:spPr>
          <a:xfrm>
            <a:off x="1647395" y="3096248"/>
            <a:ext cx="612068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소화에 좋지 않기 때문에  </a:t>
            </a:r>
            <a:r>
              <a:rPr lang="en-US" altLang="ko-KR" dirty="0">
                <a:solidFill>
                  <a:srgbClr val="FF0000"/>
                </a:solidFill>
              </a:rPr>
              <a:t>/</a:t>
            </a:r>
            <a:r>
              <a:rPr lang="ko-KR" altLang="en-US" dirty="0">
                <a:solidFill>
                  <a:srgbClr val="FF0000"/>
                </a:solidFill>
              </a:rPr>
              <a:t>  소화가 잘 안 되기 때문에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73717DF-CA3B-CD4D-A2FA-478E298C49B9}"/>
              </a:ext>
            </a:extLst>
          </p:cNvPr>
          <p:cNvSpPr txBox="1"/>
          <p:nvPr/>
        </p:nvSpPr>
        <p:spPr>
          <a:xfrm>
            <a:off x="1547664" y="5661248"/>
            <a:ext cx="6840760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우리 몸 안에 있는 더러운 것들을 빨리 몸 밖으로 나갈 수 있게 도와주기 때문에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="" xmlns:a16="http://schemas.microsoft.com/office/drawing/2014/main" id="{F2425E5D-4954-9B43-B896-ACCC4ACF095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647395" y="4325370"/>
            <a:ext cx="243880" cy="238043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83118" y="5037608"/>
            <a:ext cx="75723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accent2"/>
                </a:solidFill>
              </a:rPr>
              <a:t>발음 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40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26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2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9" grpId="0"/>
      <p:bldP spid="10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CDF9AA-8C90-CC43-B54A-E23ECD6B1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말해 보세요</a:t>
            </a:r>
            <a:r>
              <a:rPr lang="en-US" altLang="ko-KR" sz="3600" dirty="0"/>
              <a:t>    </a:t>
            </a:r>
            <a:r>
              <a:rPr lang="en-US" altLang="ko-KR" sz="2800" dirty="0"/>
              <a:t>P.96</a:t>
            </a:r>
            <a:endParaRPr lang="en-US" sz="2800" dirty="0"/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08079C9-3C4A-034C-881D-5EEDFBCCF4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4"/>
            <a:ext cx="8229600" cy="5112568"/>
          </a:xfrm>
        </p:spPr>
      </p:pic>
      <p:sp>
        <p:nvSpPr>
          <p:cNvPr id="10" name="Cloud 9">
            <a:extLst>
              <a:ext uri="{FF2B5EF4-FFF2-40B4-BE49-F238E27FC236}">
                <a16:creationId xmlns="" xmlns:a16="http://schemas.microsoft.com/office/drawing/2014/main" id="{26528C10-9B1B-AE43-85B6-A5C1B8CF42C8}"/>
              </a:ext>
            </a:extLst>
          </p:cNvPr>
          <p:cNvSpPr/>
          <p:nvPr/>
        </p:nvSpPr>
        <p:spPr>
          <a:xfrm>
            <a:off x="6228184" y="2204864"/>
            <a:ext cx="2664296" cy="158417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2060"/>
                </a:solidFill>
              </a:rPr>
              <a:t>‘</a:t>
            </a:r>
            <a:r>
              <a:rPr lang="ko-KR" altLang="en-US" dirty="0">
                <a:solidFill>
                  <a:srgbClr val="002060"/>
                </a:solidFill>
              </a:rPr>
              <a:t>약을 먹거나 병원에 간 적이 있어요</a:t>
            </a:r>
            <a:r>
              <a:rPr lang="en-US" altLang="ko-KR" dirty="0">
                <a:solidFill>
                  <a:srgbClr val="002060"/>
                </a:solidFill>
              </a:rPr>
              <a:t>?’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B9E7C869-9653-E34F-9F04-49F4390A878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9386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AC9795-4E1C-8247-B961-DC8566CF2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읽고 써 봐요</a:t>
            </a:r>
            <a:endParaRPr lang="en-US" sz="3600" dirty="0"/>
          </a:p>
        </p:txBody>
      </p:sp>
      <p:pic>
        <p:nvPicPr>
          <p:cNvPr id="8" name="Content Placeholder 7" descr="A screenshot of text&#10;&#10;Description automatically generated">
            <a:extLst>
              <a:ext uri="{FF2B5EF4-FFF2-40B4-BE49-F238E27FC236}">
                <a16:creationId xmlns="" xmlns:a16="http://schemas.microsoft.com/office/drawing/2014/main" id="{91EE25DC-8260-8B4C-A703-678DCFD17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8424936" cy="5217443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9D48B458-AC08-A94E-834E-1E15D260E3B1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4822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BE6C6A-6C87-1744-92D8-FE890ECA3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읽고 써 봐요 </a:t>
            </a:r>
            <a:r>
              <a:rPr lang="en-US" altLang="ko-KR" sz="3600" dirty="0"/>
              <a:t>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97</a:t>
            </a:r>
            <a:endParaRPr lang="en-US" sz="3200" dirty="0"/>
          </a:p>
        </p:txBody>
      </p:sp>
      <p:pic>
        <p:nvPicPr>
          <p:cNvPr id="9" name="Content Placeholder 8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46722DA-9A5B-4E4B-B0D1-920A06BDD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85" y="993394"/>
            <a:ext cx="8229600" cy="3744416"/>
          </a:xfrm>
        </p:spPr>
      </p:pic>
      <p:sp>
        <p:nvSpPr>
          <p:cNvPr id="11" name="Donut 10">
            <a:extLst>
              <a:ext uri="{FF2B5EF4-FFF2-40B4-BE49-F238E27FC236}">
                <a16:creationId xmlns="" xmlns:a16="http://schemas.microsoft.com/office/drawing/2014/main" id="{B0C15A86-19D9-7849-9B64-F4F758466A43}"/>
              </a:ext>
            </a:extLst>
          </p:cNvPr>
          <p:cNvSpPr/>
          <p:nvPr/>
        </p:nvSpPr>
        <p:spPr>
          <a:xfrm>
            <a:off x="6589996" y="2226094"/>
            <a:ext cx="367783" cy="343170"/>
          </a:xfrm>
          <a:prstGeom prst="donu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Multiply 11">
            <a:extLst>
              <a:ext uri="{FF2B5EF4-FFF2-40B4-BE49-F238E27FC236}">
                <a16:creationId xmlns="" xmlns:a16="http://schemas.microsoft.com/office/drawing/2014/main" id="{165CEC54-7904-144D-85F9-9D516B675C72}"/>
              </a:ext>
            </a:extLst>
          </p:cNvPr>
          <p:cNvSpPr/>
          <p:nvPr/>
        </p:nvSpPr>
        <p:spPr>
          <a:xfrm>
            <a:off x="6549195" y="1827385"/>
            <a:ext cx="449382" cy="376480"/>
          </a:xfrm>
          <a:prstGeom prst="mathMultiply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nut 12">
            <a:extLst>
              <a:ext uri="{FF2B5EF4-FFF2-40B4-BE49-F238E27FC236}">
                <a16:creationId xmlns="" xmlns:a16="http://schemas.microsoft.com/office/drawing/2014/main" id="{3023E109-318D-124F-AE60-8A9E94D25CC9}"/>
              </a:ext>
            </a:extLst>
          </p:cNvPr>
          <p:cNvSpPr/>
          <p:nvPr/>
        </p:nvSpPr>
        <p:spPr>
          <a:xfrm>
            <a:off x="6606711" y="1510094"/>
            <a:ext cx="334350" cy="311828"/>
          </a:xfrm>
          <a:prstGeom prst="donu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B97DA7E-3AE5-4346-8C73-FEC72413A74C}"/>
              </a:ext>
            </a:extLst>
          </p:cNvPr>
          <p:cNvSpPr txBox="1"/>
          <p:nvPr/>
        </p:nvSpPr>
        <p:spPr>
          <a:xfrm>
            <a:off x="539552" y="4941168"/>
            <a:ext cx="5760640" cy="104644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hlinkClick r:id="rId3"/>
              </a:rPr>
              <a:t>https://www.youtube.com/watch?v=u0D0bcpsNv8</a:t>
            </a:r>
            <a:endParaRPr lang="en-US" sz="2000" dirty="0">
              <a:solidFill>
                <a:srgbClr val="0070C0"/>
              </a:solidFill>
            </a:endParaRPr>
          </a:p>
          <a:p>
            <a:endParaRPr lang="en-US" dirty="0"/>
          </a:p>
          <a:p>
            <a:r>
              <a:rPr lang="en-US" altLang="ko-KR" sz="2400" dirty="0"/>
              <a:t>“</a:t>
            </a:r>
            <a:r>
              <a:rPr lang="ko-KR" altLang="en-US" sz="2400" dirty="0"/>
              <a:t>우리 </a:t>
            </a:r>
            <a:r>
              <a:rPr lang="en-US" altLang="ko-KR" sz="2400" dirty="0"/>
              <a:t>‘</a:t>
            </a:r>
            <a:r>
              <a:rPr lang="ko-KR" altLang="en-US" sz="2400" dirty="0" smtClean="0"/>
              <a:t>몸튼튼 송</a:t>
            </a:r>
            <a:r>
              <a:rPr lang="en-US" altLang="ko-KR" sz="2400" dirty="0"/>
              <a:t>’</a:t>
            </a:r>
            <a:r>
              <a:rPr lang="ko-KR" altLang="en-US" sz="2400" dirty="0"/>
              <a:t>을 </a:t>
            </a:r>
            <a:r>
              <a:rPr lang="ko-KR" altLang="en-US" sz="2400" dirty="0" smtClean="0"/>
              <a:t>다 같이 </a:t>
            </a:r>
            <a:r>
              <a:rPr lang="ko-KR" altLang="en-US" sz="2400" dirty="0"/>
              <a:t>불러볼까요</a:t>
            </a:r>
            <a:r>
              <a:rPr lang="en-US" altLang="ko-KR" sz="2400" dirty="0"/>
              <a:t>?”</a:t>
            </a:r>
          </a:p>
        </p:txBody>
      </p:sp>
      <p:pic>
        <p:nvPicPr>
          <p:cNvPr id="16" name="Picture 15" descr="A picture containing game, drawing&#10;&#10;Description automatically generated">
            <a:extLst>
              <a:ext uri="{FF2B5EF4-FFF2-40B4-BE49-F238E27FC236}">
                <a16:creationId xmlns="" xmlns:a16="http://schemas.microsoft.com/office/drawing/2014/main" id="{773515C1-0DD1-7044-A69C-0158181208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777" y="4515652"/>
            <a:ext cx="2736304" cy="2067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C343026-21CF-E84C-8A62-B9868C0228C6}"/>
              </a:ext>
            </a:extLst>
          </p:cNvPr>
          <p:cNvSpPr txBox="1"/>
          <p:nvPr/>
        </p:nvSpPr>
        <p:spPr>
          <a:xfrm>
            <a:off x="3059833" y="3717032"/>
            <a:ext cx="864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Oval Callout 9">
            <a:extLst>
              <a:ext uri="{FF2B5EF4-FFF2-40B4-BE49-F238E27FC236}">
                <a16:creationId xmlns="" xmlns:a16="http://schemas.microsoft.com/office/drawing/2014/main" id="{DF010152-8C48-654F-B184-0078EF901241}"/>
              </a:ext>
            </a:extLst>
          </p:cNvPr>
          <p:cNvSpPr/>
          <p:nvPr/>
        </p:nvSpPr>
        <p:spPr>
          <a:xfrm>
            <a:off x="3919662" y="3289563"/>
            <a:ext cx="2380529" cy="1593602"/>
          </a:xfrm>
          <a:prstGeom prst="wedgeEllipseCallout">
            <a:avLst>
              <a:gd name="adj1" fmla="val -78972"/>
              <a:gd name="adj2" fmla="val 5634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여기를 눌러서 </a:t>
            </a:r>
            <a:r>
              <a:rPr lang="ko-KR" altLang="en-US" dirty="0" smtClean="0"/>
              <a:t>다 같이 </a:t>
            </a:r>
            <a:r>
              <a:rPr lang="ko-KR" altLang="en-US" dirty="0"/>
              <a:t>노래해 봐요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15" name="Google Shape;182;p29">
            <a:extLst>
              <a:ext uri="{FF2B5EF4-FFF2-40B4-BE49-F238E27FC236}">
                <a16:creationId xmlns="" xmlns:a16="http://schemas.microsoft.com/office/drawing/2014/main" id="{5E042987-2A5F-2B41-AFF9-B519C3175DB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1534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8C2AAB-3BC5-3148-849A-552D29227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A78E3272-9D0A-2B4E-A325-7397E0087D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363272" cy="5962674"/>
          </a:xfrm>
        </p:spPr>
      </p:pic>
      <p:sp>
        <p:nvSpPr>
          <p:cNvPr id="11" name="Oval Callout 10">
            <a:extLst>
              <a:ext uri="{FF2B5EF4-FFF2-40B4-BE49-F238E27FC236}">
                <a16:creationId xmlns="" xmlns:a16="http://schemas.microsoft.com/office/drawing/2014/main" id="{2C953231-9909-C145-9DC2-808428235584}"/>
              </a:ext>
            </a:extLst>
          </p:cNvPr>
          <p:cNvSpPr/>
          <p:nvPr/>
        </p:nvSpPr>
        <p:spPr>
          <a:xfrm>
            <a:off x="6444208" y="1052736"/>
            <a:ext cx="2448272" cy="1593602"/>
          </a:xfrm>
          <a:prstGeom prst="wedgeEllipseCallout">
            <a:avLst>
              <a:gd name="adj1" fmla="val -79990"/>
              <a:gd name="adj2" fmla="val 4833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내 건강 점수를 </a:t>
            </a:r>
            <a:r>
              <a:rPr lang="ko-KR" altLang="en-US" dirty="0" smtClean="0"/>
              <a:t>알아 봅시다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A7870128-E262-9A45-B8E6-21CBFAE013DB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343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AEFB369-A5CF-9F4C-B115-73016ABA4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F2413FD-FB0D-BD49-9BA4-25AFFC1CF0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74638"/>
            <a:ext cx="8229600" cy="6034682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3865AE54-B0C8-F74C-A7AD-A7CAAA7BDBB6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50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=""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323528" y="277610"/>
            <a:ext cx="2910802" cy="2588987"/>
          </a:xfrm>
          <a:prstGeom prst="wedgeEllipseCallout">
            <a:avLst>
              <a:gd name="adj1" fmla="val 50043"/>
              <a:gd name="adj2" fmla="val 9107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여러분은 아파서 병원에 </a:t>
            </a:r>
            <a:r>
              <a:rPr lang="ko-KR" altLang="en-US" sz="2000" dirty="0" smtClean="0"/>
              <a:t>가본 적이 </a:t>
            </a:r>
            <a:r>
              <a:rPr lang="ko-KR" altLang="en-US" sz="2000" dirty="0"/>
              <a:t>있나요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=""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292080" y="764704"/>
            <a:ext cx="3744416" cy="2232247"/>
          </a:xfrm>
          <a:prstGeom prst="wedgeEllipseCallout">
            <a:avLst>
              <a:gd name="adj1" fmla="val -14872"/>
              <a:gd name="adj2" fmla="val 8659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건강을 지키려면 어떻게 해야 할까요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=""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E481D6B-F5CC-B74C-AC1C-BB326D1DD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문화를 배워요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F2054B1-0CD4-1B4E-90E1-EFA904DE35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599" cy="5256584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6D1BE8A3-B104-D447-BBFF-3F53ECB31011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2459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782"/>
            <a:ext cx="8229600" cy="7060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토끼의 재판 </a:t>
            </a:r>
            <a:r>
              <a:rPr lang="en-US" altLang="ko-KR" sz="3600" dirty="0"/>
              <a:t>(</a:t>
            </a:r>
            <a:r>
              <a:rPr lang="ko-KR" altLang="en-US" sz="3600" dirty="0"/>
              <a:t>전래동화</a:t>
            </a:r>
            <a:r>
              <a:rPr lang="en-US" altLang="ko-KR" sz="3600" dirty="0"/>
              <a:t>)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201894"/>
            <a:ext cx="8070068" cy="606925"/>
          </a:xfrm>
          <a:solidFill>
            <a:schemeClr val="bg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sz="2800" dirty="0">
                <a:hlinkClick r:id="rId2"/>
              </a:rPr>
              <a:t>https://www.youtube.com/watch?v=T4cENiatmKs</a:t>
            </a:r>
            <a:endParaRPr lang="en-US" sz="2800" dirty="0">
              <a:hlinkClick r:id="rId3"/>
            </a:endParaRPr>
          </a:p>
          <a:p>
            <a:pPr marL="0" indent="0">
              <a:buNone/>
            </a:pPr>
            <a:endParaRPr lang="en-US" sz="2800" dirty="0">
              <a:hlinkClick r:id="rId3"/>
            </a:endParaRPr>
          </a:p>
          <a:p>
            <a:pPr marL="0" indent="0">
              <a:buNone/>
            </a:pPr>
            <a:endParaRPr lang="en-US" sz="2800" dirty="0">
              <a:hlinkClick r:id="rId3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DB4DCFF9-85A7-9940-AC22-5C0472DECEB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="" xmlns:a16="http://schemas.microsoft.com/office/drawing/2014/main" id="{715D618E-ABDE-C148-9269-6B48C78E844E}"/>
              </a:ext>
            </a:extLst>
          </p:cNvPr>
          <p:cNvSpPr/>
          <p:nvPr/>
        </p:nvSpPr>
        <p:spPr>
          <a:xfrm>
            <a:off x="6804248" y="3429000"/>
            <a:ext cx="2160240" cy="2088232"/>
          </a:xfrm>
          <a:prstGeom prst="wedgeRoundRectCallout">
            <a:avLst>
              <a:gd name="adj1" fmla="val -26383"/>
              <a:gd name="adj2" fmla="val -12269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o-KR" altLang="en-US" sz="2400" b="1" dirty="0">
                <a:ln/>
                <a:solidFill>
                  <a:schemeClr val="accent4"/>
                </a:solidFill>
              </a:rPr>
              <a:t>토끼의 지혜를 </a:t>
            </a:r>
            <a:r>
              <a:rPr lang="ko-KR" altLang="en-US" sz="2400" b="1" dirty="0" smtClean="0">
                <a:ln/>
                <a:solidFill>
                  <a:schemeClr val="accent4"/>
                </a:solidFill>
              </a:rPr>
              <a:t>배워 볼까요</a:t>
            </a:r>
            <a:r>
              <a:rPr lang="en-US" altLang="ko-KR" sz="2400" b="1" dirty="0">
                <a:ln/>
                <a:solidFill>
                  <a:schemeClr val="accent4"/>
                </a:solidFill>
              </a:rPr>
              <a:t>?</a:t>
            </a:r>
            <a:endParaRPr lang="en-US" sz="2400" b="1" dirty="0">
              <a:ln/>
              <a:solidFill>
                <a:schemeClr val="accent4"/>
              </a:solidFill>
            </a:endParaRPr>
          </a:p>
        </p:txBody>
      </p:sp>
      <p:pic>
        <p:nvPicPr>
          <p:cNvPr id="12" name="Picture 11" descr="A picture containing girl, table, holding, small&#10;&#10;Description automatically generated">
            <a:extLst>
              <a:ext uri="{FF2B5EF4-FFF2-40B4-BE49-F238E27FC236}">
                <a16:creationId xmlns="" xmlns:a16="http://schemas.microsoft.com/office/drawing/2014/main" id="{3239AAF1-57CD-BF44-BFBD-63C9FCDD9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06" y="2257815"/>
            <a:ext cx="6297910" cy="38354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4758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A90873-8643-AF40-9344-52B3D1523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0624"/>
            <a:ext cx="8229600" cy="77809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ko-KR" altLang="en-US" sz="3600" dirty="0"/>
              <a:t>         </a:t>
            </a:r>
            <a:r>
              <a:rPr lang="en-US" altLang="ko-KR" sz="3600" dirty="0"/>
              <a:t>&lt;</a:t>
            </a:r>
            <a:r>
              <a:rPr lang="ko-KR" altLang="en-US" sz="3600" dirty="0"/>
              <a:t>토끼의 재판</a:t>
            </a:r>
            <a:r>
              <a:rPr lang="en-US" altLang="ko-KR" sz="3600" dirty="0"/>
              <a:t>&gt;</a:t>
            </a:r>
            <a:r>
              <a:rPr lang="ko-KR" altLang="en-US" sz="3600" dirty="0"/>
              <a:t>  </a:t>
            </a:r>
            <a:r>
              <a:rPr lang="en-US" altLang="ko-KR" sz="2800" dirty="0"/>
              <a:t>(</a:t>
            </a:r>
            <a:r>
              <a:rPr lang="ko-KR" altLang="en-US" sz="2800" dirty="0"/>
              <a:t>쓰기 숙제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EF38AE-F6D2-564B-BC71-7BDC3F826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59"/>
            <a:ext cx="8229600" cy="2736304"/>
          </a:xfrm>
        </p:spPr>
        <p:txBody>
          <a:bodyPr/>
          <a:lstStyle/>
          <a:p>
            <a:r>
              <a:rPr lang="ko-KR" altLang="en-US" sz="2800" dirty="0"/>
              <a:t>다음 단어를 사용해서 </a:t>
            </a:r>
            <a:r>
              <a:rPr lang="en-US" altLang="ko-KR" sz="2800" dirty="0"/>
              <a:t>&lt;</a:t>
            </a:r>
            <a:r>
              <a:rPr lang="ko-KR" altLang="en-US" sz="2800" dirty="0"/>
              <a:t>토끼의 재판</a:t>
            </a:r>
            <a:r>
              <a:rPr lang="en-US" altLang="ko-KR" sz="2800" dirty="0"/>
              <a:t>&gt;</a:t>
            </a:r>
            <a:r>
              <a:rPr lang="ko-KR" altLang="en-US" sz="2800" dirty="0"/>
              <a:t> 이야기를 간단히 요약해 써 보세요</a:t>
            </a:r>
            <a:r>
              <a:rPr lang="en-US" altLang="ko-KR" sz="2800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B783A7B7-4F26-B841-8CFD-A0F14A659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955612"/>
              </p:ext>
            </p:extLst>
          </p:nvPr>
        </p:nvGraphicFramePr>
        <p:xfrm>
          <a:off x="539552" y="2430887"/>
          <a:ext cx="8064896" cy="1669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896">
                  <a:extLst>
                    <a:ext uri="{9D8B030D-6E8A-4147-A177-3AD203B41FA5}">
                      <a16:colId xmlns="" xmlns:a16="http://schemas.microsoft.com/office/drawing/2014/main" val="75576777"/>
                    </a:ext>
                  </a:extLst>
                </a:gridCol>
              </a:tblGrid>
              <a:tr h="14401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나그네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호랑이 한 마리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구덩이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울고 있다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은혜를 갚다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잡아먹다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약속을 지키다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뻔뻔하다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길가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황소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소나무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토끼 한 마리</a:t>
                      </a:r>
                      <a:r>
                        <a:rPr lang="en-US" altLang="ko-KR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함정에 빠지다 </a:t>
                      </a:r>
                      <a:endParaRPr lang="en-US" sz="2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1371644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C5BEB2D-5169-D248-AA06-547A8379F4DB}"/>
              </a:ext>
            </a:extLst>
          </p:cNvPr>
          <p:cNvSpPr txBox="1"/>
          <p:nvPr/>
        </p:nvSpPr>
        <p:spPr>
          <a:xfrm>
            <a:off x="539552" y="4168640"/>
            <a:ext cx="8147248" cy="201622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A picture containing girl, table, holding, small&#10;&#10;Description automatically generated">
            <a:extLst>
              <a:ext uri="{FF2B5EF4-FFF2-40B4-BE49-F238E27FC236}">
                <a16:creationId xmlns="" xmlns:a16="http://schemas.microsoft.com/office/drawing/2014/main" id="{988B97C5-9C07-9A49-982C-0F56C6AE48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257" y="4320311"/>
            <a:ext cx="1785543" cy="17653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B3D36C4-D989-514F-9B5B-AB6F10C2561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6498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543" y="2276872"/>
            <a:ext cx="8022913" cy="2551015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</a:t>
            </a:r>
            <a:r>
              <a:rPr kumimoji="1" lang="ko-KR" altLang="en-US" dirty="0" smtClean="0"/>
              <a:t>연습하기  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>
                <a:hlinkClick r:id="rId2"/>
              </a:rPr>
              <a:t>11</a:t>
            </a:r>
            <a:r>
              <a:rPr kumimoji="1" lang="ko-KR" altLang="en-US" dirty="0">
                <a:hlinkClick r:id="rId2"/>
              </a:rPr>
              <a:t>과 </a:t>
            </a:r>
            <a:r>
              <a:rPr kumimoji="1" lang="en-US" altLang="ko-KR" dirty="0">
                <a:hlinkClick r:id="rId2"/>
              </a:rPr>
              <a:t>“</a:t>
            </a:r>
            <a:r>
              <a:rPr kumimoji="1" lang="ko-KR" altLang="en-US" dirty="0">
                <a:hlinkClick r:id="rId2"/>
              </a:rPr>
              <a:t>빨리 나으려면 어떻게 해야 돼요</a:t>
            </a:r>
            <a:r>
              <a:rPr kumimoji="1" lang="en-US" altLang="ko-KR" dirty="0">
                <a:hlinkClick r:id="rId2"/>
              </a:rPr>
              <a:t>?”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http://gg.gg/i69uf</a:t>
            </a: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r>
              <a:rPr lang="ko-KR" altLang="en-US" dirty="0"/>
              <a:t>   </a:t>
            </a:r>
            <a:endParaRPr lang="en-US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  <a:p>
            <a:pPr marL="0" indent="0" algn="ctr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6165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EE2458-8A96-0D4F-A607-40A775DB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연습문제</a:t>
            </a:r>
            <a:r>
              <a:rPr lang="ko-KR" altLang="en-US" dirty="0"/>
              <a:t>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42-45   </a:t>
            </a:r>
            <a:r>
              <a:rPr lang="en-US" altLang="ko-KR" sz="3200" dirty="0"/>
              <a:t>(</a:t>
            </a:r>
            <a:r>
              <a:rPr lang="ko-KR" altLang="en-US" sz="3200" dirty="0"/>
              <a:t>숙제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86C98D2-9BD4-984F-A2CF-5178EB4C79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95" y="1052737"/>
            <a:ext cx="8229600" cy="4104456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8FF10B2-013F-5240-BC7B-3E3F34C905A5}"/>
              </a:ext>
            </a:extLst>
          </p:cNvPr>
          <p:cNvSpPr txBox="1"/>
          <p:nvPr/>
        </p:nvSpPr>
        <p:spPr>
          <a:xfrm>
            <a:off x="520995" y="5235205"/>
            <a:ext cx="8229600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</a:t>
            </a:r>
            <a:r>
              <a:rPr lang="ko-KR" altLang="en-US" sz="2000" dirty="0"/>
              <a:t>정답</a:t>
            </a:r>
            <a:r>
              <a:rPr lang="en-US" altLang="ko-KR" sz="2000" dirty="0"/>
              <a:t>:</a:t>
            </a:r>
          </a:p>
          <a:p>
            <a:r>
              <a:rPr lang="ko-KR" altLang="en-US" sz="2000" dirty="0"/>
              <a:t>    </a:t>
            </a:r>
            <a:r>
              <a:rPr lang="en-US" altLang="ko-KR" sz="2000" dirty="0"/>
              <a:t>1.</a:t>
            </a:r>
            <a:r>
              <a:rPr lang="ko-KR" altLang="en-US" sz="2000" dirty="0"/>
              <a:t> 수술을 해야 했습니다</a:t>
            </a:r>
            <a:r>
              <a:rPr lang="en-US" altLang="ko-KR" sz="2000" dirty="0"/>
              <a:t>.</a:t>
            </a:r>
            <a:r>
              <a:rPr lang="ko-KR" altLang="en-US" sz="2000" dirty="0"/>
              <a:t>                      </a:t>
            </a:r>
            <a:r>
              <a:rPr lang="en-US" altLang="ko-KR" sz="2000" dirty="0"/>
              <a:t>2.</a:t>
            </a:r>
            <a:r>
              <a:rPr lang="ko-KR" altLang="en-US" sz="2000" dirty="0"/>
              <a:t> 입원했습니다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     </a:t>
            </a:r>
            <a:r>
              <a:rPr lang="en-US" altLang="ko-KR" sz="2000" dirty="0"/>
              <a:t>3.</a:t>
            </a:r>
            <a:r>
              <a:rPr lang="ko-KR" altLang="en-US" sz="2000" dirty="0"/>
              <a:t> 치료해 주셨습니다</a:t>
            </a:r>
            <a:r>
              <a:rPr lang="en-US" altLang="ko-KR" sz="2000" dirty="0"/>
              <a:t>.</a:t>
            </a:r>
            <a:r>
              <a:rPr lang="ko-KR" altLang="en-US" sz="2000" dirty="0"/>
              <a:t>                          </a:t>
            </a:r>
            <a:r>
              <a:rPr lang="en-US" altLang="ko-KR" sz="2000" dirty="0"/>
              <a:t>4.</a:t>
            </a:r>
            <a:r>
              <a:rPr lang="ko-KR" altLang="en-US" sz="2000" dirty="0"/>
              <a:t> 퇴원할 겁니다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526525B-5DB5-E348-85FD-08ECB6EACE6B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637230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EFD62C-51F1-E342-B4F3-4F755A0FE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5432BDF-A241-084C-872B-619EAF00E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9"/>
            <a:ext cx="8229600" cy="5801172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D5B3EE1-59BA-FD42-B73B-F91CAA601FF0}"/>
              </a:ext>
            </a:extLst>
          </p:cNvPr>
          <p:cNvSpPr txBox="1"/>
          <p:nvPr/>
        </p:nvSpPr>
        <p:spPr>
          <a:xfrm>
            <a:off x="4644008" y="2564904"/>
            <a:ext cx="936104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받았다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C33A5DC-8397-2648-AE26-F664B2AE4332}"/>
              </a:ext>
            </a:extLst>
          </p:cNvPr>
          <p:cNvSpPr txBox="1"/>
          <p:nvPr/>
        </p:nvSpPr>
        <p:spPr>
          <a:xfrm>
            <a:off x="2339752" y="3429000"/>
            <a:ext cx="936104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맞아서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A764D4E-45AC-8443-8D5E-B52293F38ED4}"/>
              </a:ext>
            </a:extLst>
          </p:cNvPr>
          <p:cNvSpPr txBox="1"/>
          <p:nvPr/>
        </p:nvSpPr>
        <p:spPr>
          <a:xfrm>
            <a:off x="5724128" y="4365104"/>
            <a:ext cx="36004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4845F78-C83E-7F49-ACA7-E1E00780A5D4}"/>
              </a:ext>
            </a:extLst>
          </p:cNvPr>
          <p:cNvSpPr txBox="1"/>
          <p:nvPr/>
        </p:nvSpPr>
        <p:spPr>
          <a:xfrm>
            <a:off x="4427984" y="5301208"/>
            <a:ext cx="72008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29D94127-6E8B-4246-9C7A-133A78B7A4F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272967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E0F1FB-7FE6-D14D-8C2C-35F79C14E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4BB94C5-23F2-064B-924E-8DE038F9F1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600" cy="5851525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ADABFA2-4636-4947-8330-834F7422AA7E}"/>
              </a:ext>
            </a:extLst>
          </p:cNvPr>
          <p:cNvSpPr txBox="1"/>
          <p:nvPr/>
        </p:nvSpPr>
        <p:spPr>
          <a:xfrm>
            <a:off x="1763688" y="3682092"/>
            <a:ext cx="208823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지하철을 타려면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203A5A2-7E62-ED49-A2E6-855EBE34D0E7}"/>
              </a:ext>
            </a:extLst>
          </p:cNvPr>
          <p:cNvSpPr txBox="1"/>
          <p:nvPr/>
        </p:nvSpPr>
        <p:spPr>
          <a:xfrm>
            <a:off x="1835696" y="4426884"/>
            <a:ext cx="201622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공부를 잘 하려면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D52D739-F37C-134D-95D2-E3DAAC99EBFD}"/>
              </a:ext>
            </a:extLst>
          </p:cNvPr>
          <p:cNvSpPr txBox="1"/>
          <p:nvPr/>
        </p:nvSpPr>
        <p:spPr>
          <a:xfrm>
            <a:off x="1763688" y="5554300"/>
            <a:ext cx="208823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치과에 안 가려면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B6A60689-57D4-7440-A1D0-CE5FDBFE4A5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76673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6F6CA1-8E17-6F42-9426-FE5D0584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2303C05-CDF4-BB48-B404-559761978F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599" cy="5851525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22E55E5-0F1F-9343-A6CE-833BD7FBD2C8}"/>
              </a:ext>
            </a:extLst>
          </p:cNvPr>
          <p:cNvSpPr txBox="1"/>
          <p:nvPr/>
        </p:nvSpPr>
        <p:spPr>
          <a:xfrm>
            <a:off x="2051720" y="3133806"/>
            <a:ext cx="136815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면회하려면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1C2E889-62DE-F44D-9525-8EBD1BB7E253}"/>
              </a:ext>
            </a:extLst>
          </p:cNvPr>
          <p:cNvSpPr txBox="1"/>
          <p:nvPr/>
        </p:nvSpPr>
        <p:spPr>
          <a:xfrm>
            <a:off x="2627784" y="4151210"/>
            <a:ext cx="122413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않으려면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0F5083-C3F4-9D45-B521-32D37FFD7ED4}"/>
              </a:ext>
            </a:extLst>
          </p:cNvPr>
          <p:cNvSpPr txBox="1"/>
          <p:nvPr/>
        </p:nvSpPr>
        <p:spPr>
          <a:xfrm>
            <a:off x="3080658" y="5663378"/>
            <a:ext cx="122413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나으려면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97C073D8-8434-794F-A6CF-A813AD21C60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01416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16BAD5-0F82-8C4C-B527-885D47A0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lose up of text on a white background&#10;&#10;Description automatically generated">
            <a:extLst>
              <a:ext uri="{FF2B5EF4-FFF2-40B4-BE49-F238E27FC236}">
                <a16:creationId xmlns="" xmlns:a16="http://schemas.microsoft.com/office/drawing/2014/main" id="{F8695071-E981-FA48-ACD1-F978421D2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2656"/>
            <a:ext cx="8229600" cy="5793507"/>
          </a:xfrm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C0659531-628B-F542-B045-CEF4834E5562}"/>
              </a:ext>
            </a:extLst>
          </p:cNvPr>
          <p:cNvCxnSpPr/>
          <p:nvPr/>
        </p:nvCxnSpPr>
        <p:spPr>
          <a:xfrm>
            <a:off x="4042353" y="2588627"/>
            <a:ext cx="1008112" cy="28803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CB70231C-3692-C746-B77E-A5A48D932B0A}"/>
              </a:ext>
            </a:extLst>
          </p:cNvPr>
          <p:cNvCxnSpPr/>
          <p:nvPr/>
        </p:nvCxnSpPr>
        <p:spPr>
          <a:xfrm>
            <a:off x="4067944" y="3429000"/>
            <a:ext cx="100811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6732E4B6-E210-4545-BADC-51C7C980F86A}"/>
              </a:ext>
            </a:extLst>
          </p:cNvPr>
          <p:cNvCxnSpPr/>
          <p:nvPr/>
        </p:nvCxnSpPr>
        <p:spPr>
          <a:xfrm flipV="1">
            <a:off x="4067944" y="1700808"/>
            <a:ext cx="1008112" cy="28803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4D730CA7-0A44-AE4B-AD19-ED092B14DE9B}"/>
              </a:ext>
            </a:extLst>
          </p:cNvPr>
          <p:cNvCxnSpPr/>
          <p:nvPr/>
        </p:nvCxnSpPr>
        <p:spPr>
          <a:xfrm flipV="1">
            <a:off x="4067944" y="2708920"/>
            <a:ext cx="1008112" cy="28083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EF8E51AF-92EB-A44E-8D30-B407FB30E71D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922425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E2A055-5F72-9942-BB72-0955B247F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814D395-ABEB-5947-A933-94143C272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4664"/>
            <a:ext cx="8229600" cy="5793507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73BDDC-8E09-1841-9187-4D1B9AE063F6}"/>
              </a:ext>
            </a:extLst>
          </p:cNvPr>
          <p:cNvSpPr txBox="1"/>
          <p:nvPr/>
        </p:nvSpPr>
        <p:spPr>
          <a:xfrm>
            <a:off x="2051720" y="2501202"/>
            <a:ext cx="216024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키가 크기 때문에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C29C3DD-4D46-E64D-8471-B3A0F4E47A4C}"/>
              </a:ext>
            </a:extLst>
          </p:cNvPr>
          <p:cNvSpPr txBox="1"/>
          <p:nvPr/>
        </p:nvSpPr>
        <p:spPr>
          <a:xfrm>
            <a:off x="1907704" y="3504452"/>
            <a:ext cx="244827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독감에 걸렸기 때문에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A1D882E-101E-AF41-882C-B83306393D94}"/>
              </a:ext>
            </a:extLst>
          </p:cNvPr>
          <p:cNvSpPr txBox="1"/>
          <p:nvPr/>
        </p:nvSpPr>
        <p:spPr>
          <a:xfrm>
            <a:off x="1907704" y="4445418"/>
            <a:ext cx="244827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숙제가 많기 때문에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AC36237-74F0-9544-A392-E168A6383427}"/>
              </a:ext>
            </a:extLst>
          </p:cNvPr>
          <p:cNvSpPr txBox="1"/>
          <p:nvPr/>
        </p:nvSpPr>
        <p:spPr>
          <a:xfrm>
            <a:off x="1907704" y="5386384"/>
            <a:ext cx="244827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다리를 다쳤기 때문에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DDE4C7BC-8065-D14B-9BD2-1CFEC3119D8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58332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ABED8C-5D85-8B4B-AE8D-75FCA713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6632"/>
            <a:ext cx="8229600" cy="70652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kumimoji="1" lang="ko-KR" altLang="en-US" sz="3600" dirty="0"/>
              <a:t>교과서 </a:t>
            </a:r>
            <a:r>
              <a:rPr kumimoji="1" lang="en-US" altLang="ko-KR" sz="3600" dirty="0"/>
              <a:t>P. </a:t>
            </a:r>
            <a:r>
              <a:rPr kumimoji="1" lang="en-US" altLang="ko-KR" sz="3600" dirty="0" smtClean="0"/>
              <a:t>92</a:t>
            </a:r>
            <a:r>
              <a:rPr kumimoji="1" lang="ko-KR" altLang="en-US" sz="3600" dirty="0" smtClean="0"/>
              <a:t>를 </a:t>
            </a:r>
            <a:r>
              <a:rPr kumimoji="1" lang="ko-KR" altLang="en-US" sz="3600" dirty="0"/>
              <a:t>펴세요</a:t>
            </a:r>
            <a:r>
              <a:rPr kumimoji="1" lang="en-US" altLang="ko-KR" sz="3600" dirty="0"/>
              <a:t>.</a:t>
            </a:r>
            <a:endParaRPr lang="en-US" sz="3600" dirty="0"/>
          </a:p>
        </p:txBody>
      </p:sp>
      <p:pic>
        <p:nvPicPr>
          <p:cNvPr id="7" name="Content Placeholder 6" descr="A person sitting at a table&#10;&#10;Description automatically generated">
            <a:extLst>
              <a:ext uri="{FF2B5EF4-FFF2-40B4-BE49-F238E27FC236}">
                <a16:creationId xmlns="" xmlns:a16="http://schemas.microsoft.com/office/drawing/2014/main" id="{A5ECF309-C8E1-B34E-92C9-AC92C17AE3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908720"/>
            <a:ext cx="8229600" cy="5328592"/>
          </a:xfrm>
        </p:spPr>
      </p:pic>
    </p:spTree>
    <p:extLst>
      <p:ext uri="{BB962C8B-B14F-4D97-AF65-F5344CB8AC3E}">
        <p14:creationId xmlns:p14="http://schemas.microsoft.com/office/powerpoint/2010/main" val="201589871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2ADA0C-CE20-DA44-A5D8-78F13343F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2EAC10D9-380F-274D-8CAA-4C1E2FDAD7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6657"/>
            <a:ext cx="8229600" cy="6104671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37E05362-E823-FD4B-B64D-361BB7BE1D9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513333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/>
              <a:t>단어 복습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539" y="2132856"/>
            <a:ext cx="8094921" cy="1974951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ko-KR" altLang="en-US" dirty="0" smtClean="0"/>
              <a:t>  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>
                <a:hlinkClick r:id="rId2"/>
              </a:rPr>
              <a:t>11</a:t>
            </a:r>
            <a:r>
              <a:rPr kumimoji="1" lang="ko-KR" altLang="en-US" dirty="0">
                <a:hlinkClick r:id="rId2"/>
              </a:rPr>
              <a:t>과 </a:t>
            </a:r>
            <a:r>
              <a:rPr kumimoji="1" lang="en-US" altLang="ko-KR" dirty="0">
                <a:hlinkClick r:id="rId2"/>
              </a:rPr>
              <a:t>“</a:t>
            </a:r>
            <a:r>
              <a:rPr kumimoji="1" lang="ko-KR" altLang="en-US" dirty="0">
                <a:hlinkClick r:id="rId2"/>
              </a:rPr>
              <a:t>즐거웠던 제주도 여행</a:t>
            </a:r>
            <a:r>
              <a:rPr kumimoji="1" lang="en-US" altLang="ko-KR" dirty="0">
                <a:hlinkClick r:id="rId2"/>
              </a:rPr>
              <a:t>”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lang="ko-KR" altLang="en-US" dirty="0"/>
              <a:t>   </a:t>
            </a:r>
            <a:r>
              <a:rPr lang="en-US" dirty="0">
                <a:hlinkClick r:id="rId2"/>
              </a:rPr>
              <a:t>http://gg.gg/i6uj6</a:t>
            </a:r>
            <a:endParaRPr lang="en-US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  <a:p>
            <a:pPr marL="0" indent="0" algn="ctr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1330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38"/>
            <a:ext cx="8229600" cy="474766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200" dirty="0"/>
              <a:t>1.</a:t>
            </a:r>
            <a:r>
              <a:rPr lang="ko-KR" altLang="en-US" sz="2200" dirty="0"/>
              <a:t> </a:t>
            </a:r>
            <a:r>
              <a:rPr lang="x-none" altLang="en-US" sz="2200" dirty="0"/>
              <a:t>오늘의</a:t>
            </a:r>
            <a:r>
              <a:rPr lang="ko-KR" altLang="en-US" sz="2200" dirty="0"/>
              <a:t> </a:t>
            </a:r>
            <a:r>
              <a:rPr lang="en-US" altLang="ko-KR" sz="2200" dirty="0"/>
              <a:t>11</a:t>
            </a:r>
            <a:r>
              <a:rPr lang="ko-KR" altLang="en-US" sz="2200" dirty="0"/>
              <a:t>과 문법 </a:t>
            </a:r>
            <a:r>
              <a:rPr lang="en-US" altLang="x-none" sz="2200" dirty="0"/>
              <a:t>PPT </a:t>
            </a:r>
            <a:r>
              <a:rPr lang="x-none" altLang="x-none" sz="2200" dirty="0"/>
              <a:t>복습</a:t>
            </a:r>
            <a:r>
              <a:rPr lang="x-none" altLang="en-US" sz="2200" dirty="0"/>
              <a:t>하기</a:t>
            </a:r>
            <a:endParaRPr lang="x-none" altLang="x-none" sz="22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ko-KR" altLang="en-US" sz="2200" dirty="0"/>
              <a:t>    </a:t>
            </a:r>
            <a:r>
              <a:rPr lang="en-US" altLang="ko-KR" sz="2200" dirty="0"/>
              <a:t>‘</a:t>
            </a:r>
            <a:r>
              <a:rPr lang="ko-KR" altLang="en-US" sz="2200" dirty="0"/>
              <a:t>내 공은 어디에</a:t>
            </a:r>
            <a:r>
              <a:rPr lang="en-US" altLang="ko-KR" sz="2200" dirty="0"/>
              <a:t>’</a:t>
            </a:r>
            <a:r>
              <a:rPr lang="ko-KR" altLang="en-US" sz="2200" dirty="0"/>
              <a:t>의 영상 </a:t>
            </a:r>
            <a:r>
              <a:rPr lang="x-none" altLang="x-none" sz="2200" dirty="0"/>
              <a:t>질문에 답하기</a:t>
            </a:r>
            <a:endParaRPr lang="en-US" altLang="x-none" sz="22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ko-KR" altLang="en-US" sz="2200" dirty="0"/>
              <a:t>    </a:t>
            </a:r>
            <a:r>
              <a:rPr lang="en-US" altLang="ko-KR" sz="2200" dirty="0"/>
              <a:t>‘</a:t>
            </a:r>
            <a:r>
              <a:rPr lang="ko-KR" altLang="en-US" sz="2200" dirty="0"/>
              <a:t>글쓰기</a:t>
            </a:r>
            <a:r>
              <a:rPr lang="en-US" altLang="ko-KR" sz="2200" dirty="0"/>
              <a:t>’</a:t>
            </a:r>
            <a:r>
              <a:rPr lang="ko-KR" altLang="en-US" sz="2200" dirty="0"/>
              <a:t> 숙제 공책에 쓰기</a:t>
            </a:r>
            <a:r>
              <a:rPr lang="x-none" altLang="x-none" sz="2200" dirty="0"/>
              <a:t> </a:t>
            </a:r>
            <a:r>
              <a:rPr lang="en-US" altLang="x-none" sz="2200" dirty="0"/>
              <a:t> </a:t>
            </a:r>
            <a:endParaRPr lang="x-none" altLang="x-none" sz="22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en-US" altLang="ko-KR" sz="2200" dirty="0"/>
              <a:t>2.</a:t>
            </a:r>
            <a:r>
              <a:rPr lang="ko-KR" altLang="en-US" sz="2200" dirty="0"/>
              <a:t> </a:t>
            </a:r>
            <a:r>
              <a:rPr lang="en-US" altLang="ko-KR" sz="2200" dirty="0" smtClean="0"/>
              <a:t>Quizlet</a:t>
            </a:r>
            <a:r>
              <a:rPr lang="ko-KR" altLang="en-US" sz="2200" dirty="0" smtClean="0"/>
              <a:t>으로 </a:t>
            </a:r>
            <a:r>
              <a:rPr lang="ko-KR" altLang="en-US" sz="2200" dirty="0"/>
              <a:t>단어 </a:t>
            </a:r>
            <a:r>
              <a:rPr lang="ko-KR" altLang="en-US" sz="2200" dirty="0" smtClean="0"/>
              <a:t>공부하기  </a:t>
            </a:r>
            <a:r>
              <a:rPr lang="en-US" sz="2200" dirty="0" smtClean="0">
                <a:hlinkClick r:id="rId2"/>
              </a:rPr>
              <a:t>http</a:t>
            </a:r>
            <a:r>
              <a:rPr lang="en-US" sz="2200" dirty="0">
                <a:hlinkClick r:id="rId2"/>
              </a:rPr>
              <a:t>://gg.gg/i6uj6</a:t>
            </a:r>
            <a:endParaRPr lang="en-US" altLang="ko-KR" sz="22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en-US" altLang="ko-KR" sz="2200" dirty="0"/>
              <a:t>3.</a:t>
            </a:r>
            <a:r>
              <a:rPr lang="ko-KR" altLang="en-US" sz="2200" dirty="0"/>
              <a:t> 전래동화 </a:t>
            </a:r>
            <a:r>
              <a:rPr lang="en-US" altLang="ko-KR" sz="2200" dirty="0"/>
              <a:t>&lt;</a:t>
            </a:r>
            <a:r>
              <a:rPr lang="ko-KR" altLang="en-US" sz="2200" dirty="0"/>
              <a:t>토끼의 재판</a:t>
            </a:r>
            <a:r>
              <a:rPr lang="en-US" altLang="ko-KR" sz="2200" dirty="0"/>
              <a:t>&gt;</a:t>
            </a:r>
            <a:r>
              <a:rPr lang="ko-KR" altLang="en-US" sz="2200" dirty="0"/>
              <a:t> 쓰기 숙제</a:t>
            </a:r>
            <a:r>
              <a:rPr lang="en-US" altLang="ko-KR" sz="2200" dirty="0"/>
              <a:t> 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en-US" altLang="ko-KR" sz="2200" dirty="0"/>
              <a:t>4.</a:t>
            </a:r>
            <a:r>
              <a:rPr lang="ko-KR" altLang="en-US" sz="2200" dirty="0"/>
              <a:t> </a:t>
            </a:r>
            <a:r>
              <a:rPr lang="en-US" altLang="ko-KR" sz="2200" dirty="0"/>
              <a:t>Workbook P. 42-</a:t>
            </a:r>
            <a:r>
              <a:rPr lang="ko-KR" altLang="en-US" sz="2200" dirty="0"/>
              <a:t> </a:t>
            </a:r>
            <a:r>
              <a:rPr lang="en-US" altLang="ko-KR" sz="2200" dirty="0"/>
              <a:t>45</a:t>
            </a:r>
            <a:r>
              <a:rPr lang="ko-KR" altLang="en-US" sz="2200" dirty="0"/>
              <a:t>문제 풀기 </a:t>
            </a:r>
            <a:r>
              <a:rPr lang="en-US" altLang="ko-KR" sz="2200" dirty="0"/>
              <a:t>(11</a:t>
            </a:r>
            <a:r>
              <a:rPr lang="ko-KR" altLang="en-US" sz="2200" dirty="0"/>
              <a:t>과</a:t>
            </a:r>
            <a:r>
              <a:rPr lang="en-US" altLang="ko-KR" sz="2200" dirty="0"/>
              <a:t>)</a:t>
            </a:r>
            <a:endParaRPr lang="x-none" altLang="x-none" sz="22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200" dirty="0"/>
              <a:t>5</a:t>
            </a:r>
            <a:r>
              <a:rPr lang="en-US" altLang="x-none" sz="2200" dirty="0"/>
              <a:t>. </a:t>
            </a:r>
            <a:r>
              <a:rPr lang="x-none" altLang="x-none" sz="2200" dirty="0"/>
              <a:t>일기</a:t>
            </a:r>
            <a:r>
              <a:rPr lang="en-US" altLang="x-none" sz="2200" dirty="0"/>
              <a:t> 1</a:t>
            </a:r>
            <a:r>
              <a:rPr lang="x-none" altLang="x-none" sz="2200" dirty="0"/>
              <a:t>주일</a:t>
            </a:r>
            <a:r>
              <a:rPr lang="en-US" altLang="x-none" sz="2200" dirty="0"/>
              <a:t> 1</a:t>
            </a:r>
            <a:r>
              <a:rPr lang="x-none" altLang="x-none" sz="2200" dirty="0" smtClean="0"/>
              <a:t>회</a:t>
            </a:r>
            <a:r>
              <a:rPr lang="en-US" altLang="x-none" sz="2200" dirty="0" smtClean="0"/>
              <a:t> </a:t>
            </a:r>
            <a:r>
              <a:rPr lang="x-none" altLang="x-none" sz="2200" dirty="0" smtClean="0"/>
              <a:t>이상 </a:t>
            </a:r>
            <a:r>
              <a:rPr lang="x-none" altLang="en-US" sz="2200" dirty="0"/>
              <a:t>쓰기</a:t>
            </a:r>
            <a:endParaRPr lang="x-none" altLang="x-none" sz="22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200" dirty="0"/>
              <a:t>6.</a:t>
            </a:r>
            <a:r>
              <a:rPr lang="ko-KR" altLang="en-US" sz="2200" dirty="0"/>
              <a:t> 한국 동화책 </a:t>
            </a:r>
            <a:r>
              <a:rPr lang="en-US" altLang="ko-KR" sz="2200" dirty="0"/>
              <a:t>1</a:t>
            </a:r>
            <a:r>
              <a:rPr lang="ko-KR" altLang="en-US" sz="2200" dirty="0"/>
              <a:t>권 </a:t>
            </a:r>
            <a:r>
              <a:rPr lang="x-none" altLang="x-none" sz="2200" dirty="0"/>
              <a:t>읽고 내용 요약</a:t>
            </a:r>
            <a:r>
              <a:rPr lang="x-none" altLang="en-US" sz="2200" dirty="0"/>
              <a:t> </a:t>
            </a:r>
            <a:r>
              <a:rPr lang="en-US" altLang="x-none" sz="2200" dirty="0"/>
              <a:t>(</a:t>
            </a:r>
            <a:r>
              <a:rPr lang="ko-KR" altLang="en-US" sz="2200" dirty="0"/>
              <a:t>선택 숙제</a:t>
            </a:r>
            <a:r>
              <a:rPr lang="en-US" altLang="ko-KR" sz="2200" dirty="0"/>
              <a:t>)</a:t>
            </a:r>
            <a:endParaRPr lang="x-none" altLang="x-none" sz="22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73" y="-976"/>
            <a:ext cx="9144000" cy="86409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1196752"/>
            <a:ext cx="9073008" cy="4968552"/>
          </a:xfr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altLang="ko-KR" sz="1600" b="1" dirty="0" smtClean="0">
                <a:solidFill>
                  <a:schemeClr val="tx1"/>
                </a:solidFill>
              </a:rPr>
              <a:t>1</a:t>
            </a:r>
            <a:r>
              <a:rPr lang="en-US" altLang="ko-KR" sz="1600" b="1" dirty="0">
                <a:solidFill>
                  <a:schemeClr val="tx1"/>
                </a:solidFill>
              </a:rPr>
              <a:t>. </a:t>
            </a:r>
            <a:r>
              <a:rPr lang="ko-KR" altLang="en-US" sz="1600" b="1" dirty="0">
                <a:solidFill>
                  <a:schemeClr val="tx1"/>
                </a:solidFill>
              </a:rPr>
              <a:t>참조 교재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ko-KR" altLang="en-US" sz="1600" b="1" dirty="0">
                <a:solidFill>
                  <a:schemeClr val="tx1"/>
                </a:solidFill>
              </a:rPr>
              <a:t>   </a:t>
            </a:r>
            <a:r>
              <a:rPr lang="en-US" altLang="ko-KR" sz="1600" b="1" dirty="0">
                <a:solidFill>
                  <a:schemeClr val="tx1"/>
                </a:solidFill>
              </a:rPr>
              <a:t>1)</a:t>
            </a:r>
            <a:r>
              <a:rPr lang="ko-KR" altLang="en-US" sz="1600" b="1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3-2 </a:t>
            </a:r>
            <a:r>
              <a:rPr lang="en-US" altLang="ko-KR" sz="1600" b="1" dirty="0">
                <a:solidFill>
                  <a:schemeClr val="tx1"/>
                </a:solidFill>
              </a:rPr>
              <a:t>(</a:t>
            </a:r>
            <a:r>
              <a:rPr lang="ko-KR" altLang="en-US" sz="1600" b="1" dirty="0">
                <a:solidFill>
                  <a:schemeClr val="tx1"/>
                </a:solidFill>
              </a:rPr>
              <a:t>영어권</a:t>
            </a:r>
            <a:r>
              <a:rPr lang="en-US" altLang="ko-KR" sz="1600" b="1" dirty="0">
                <a:solidFill>
                  <a:schemeClr val="tx1"/>
                </a:solidFill>
              </a:rPr>
              <a:t>)</a:t>
            </a:r>
            <a:r>
              <a:rPr lang="ko-KR" altLang="en-US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>
                <a:solidFill>
                  <a:schemeClr val="tx1"/>
                </a:solidFill>
              </a:rPr>
              <a:t>Textbook and Workbook</a:t>
            </a:r>
            <a:r>
              <a:rPr lang="ko-KR" altLang="en-US" sz="1600" b="1" dirty="0">
                <a:solidFill>
                  <a:schemeClr val="tx1"/>
                </a:solidFill>
              </a:rPr>
              <a:t> 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ko-KR" altLang="en-US" sz="1600" b="1" dirty="0">
                <a:solidFill>
                  <a:schemeClr val="tx1"/>
                </a:solidFill>
              </a:rPr>
              <a:t>   </a:t>
            </a:r>
            <a:r>
              <a:rPr lang="en-US" altLang="ko-KR" sz="1600" b="1" dirty="0">
                <a:solidFill>
                  <a:schemeClr val="tx1"/>
                </a:solidFill>
              </a:rPr>
              <a:t>2)</a:t>
            </a:r>
            <a:r>
              <a:rPr lang="ko-KR" altLang="en-US" sz="1600" b="1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3-3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>
                <a:solidFill>
                  <a:schemeClr val="tx1"/>
                </a:solidFill>
              </a:rPr>
              <a:t>(</a:t>
            </a:r>
            <a:r>
              <a:rPr lang="ko-KR" altLang="en-US" sz="1600" b="1" dirty="0">
                <a:solidFill>
                  <a:schemeClr val="tx1"/>
                </a:solidFill>
              </a:rPr>
              <a:t>범용</a:t>
            </a:r>
            <a:r>
              <a:rPr lang="en-US" altLang="ko-KR" sz="1600" b="1" dirty="0">
                <a:solidFill>
                  <a:schemeClr val="tx1"/>
                </a:solidFill>
              </a:rPr>
              <a:t>)</a:t>
            </a:r>
            <a:r>
              <a:rPr lang="ko-KR" altLang="en-US" sz="1600" b="1" dirty="0">
                <a:solidFill>
                  <a:schemeClr val="tx1"/>
                </a:solidFill>
              </a:rPr>
              <a:t>   </a:t>
            </a:r>
            <a:r>
              <a:rPr lang="en-US" altLang="ko-KR" sz="1600" b="1" dirty="0">
                <a:solidFill>
                  <a:schemeClr val="tx1"/>
                </a:solidFill>
              </a:rPr>
              <a:t>Textbook and Workbook</a:t>
            </a:r>
            <a:r>
              <a:rPr lang="ko-KR" altLang="en-US" sz="1600" b="1" dirty="0">
                <a:solidFill>
                  <a:schemeClr val="tx1"/>
                </a:solidFill>
              </a:rPr>
              <a:t> 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sz="1600" b="1" dirty="0">
                <a:solidFill>
                  <a:schemeClr val="tx1"/>
                </a:solidFill>
              </a:rPr>
              <a:t>2.</a:t>
            </a:r>
            <a:r>
              <a:rPr lang="ko-KR" altLang="en-US" sz="1600" b="1" dirty="0">
                <a:solidFill>
                  <a:schemeClr val="tx1"/>
                </a:solidFill>
              </a:rPr>
              <a:t> 참조 자료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70000"/>
              </a:lnSpc>
              <a:buNone/>
            </a:pPr>
            <a:r>
              <a:rPr lang="en-US" sz="1600" b="1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KLEAR </a:t>
            </a:r>
            <a:r>
              <a:rPr lang="en-US" sz="1600" b="1" dirty="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Textbook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➭ </a:t>
            </a:r>
            <a:r>
              <a:rPr lang="en-US" sz="1600" b="1" dirty="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en-US" sz="1600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://kleartextbook.com/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1600" b="1" dirty="0">
                <a:solidFill>
                  <a:schemeClr val="tx1"/>
                </a:solidFill>
              </a:rPr>
              <a:t>3. </a:t>
            </a:r>
            <a:r>
              <a:rPr lang="ko-KR" altLang="en-US" sz="1600" b="1" dirty="0">
                <a:solidFill>
                  <a:schemeClr val="tx1"/>
                </a:solidFill>
              </a:rPr>
              <a:t>이미지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출처   </a:t>
            </a:r>
            <a:r>
              <a:rPr lang="en-US" altLang="ko-KR" sz="1600" b="1" dirty="0">
                <a:solidFill>
                  <a:schemeClr val="tx1"/>
                </a:solidFill>
              </a:rPr>
              <a:t>➭  </a:t>
            </a:r>
            <a:r>
              <a:rPr lang="en-US" altLang="ko-KR" sz="1600" b="1" dirty="0" err="1">
                <a:solidFill>
                  <a:schemeClr val="tx1"/>
                </a:solidFill>
              </a:rPr>
              <a:t>google.com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sz="1600" b="1" dirty="0">
                <a:solidFill>
                  <a:schemeClr val="tx1"/>
                </a:solidFill>
              </a:rPr>
              <a:t>4.</a:t>
            </a:r>
            <a:r>
              <a:rPr lang="ko-KR" altLang="en-US" sz="1600" b="1" dirty="0">
                <a:solidFill>
                  <a:schemeClr val="tx1"/>
                </a:solidFill>
              </a:rPr>
              <a:t> 영상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출처  </a:t>
            </a:r>
            <a:r>
              <a:rPr lang="en-US" altLang="ko-KR" sz="1600" b="1" dirty="0">
                <a:solidFill>
                  <a:schemeClr val="tx1"/>
                </a:solidFill>
              </a:rPr>
              <a:t>➭</a:t>
            </a:r>
            <a:r>
              <a:rPr lang="ko-KR" altLang="en-US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err="1">
                <a:solidFill>
                  <a:schemeClr val="tx1"/>
                </a:solidFill>
              </a:rPr>
              <a:t>Youtube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70000"/>
              </a:lnSpc>
              <a:buNone/>
            </a:pPr>
            <a:r>
              <a:rPr lang="en-US" sz="1600" b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https://www.youtube.com/watch?v=7I1usA6iIZo</a:t>
            </a:r>
            <a:endParaRPr lang="en-US" sz="1600" b="1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70000"/>
              </a:lnSpc>
              <a:buNone/>
            </a:pPr>
            <a:r>
              <a:rPr lang="en-US" sz="1600" b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https://www.youtube.com/watch?v=T4cENiatmKs</a:t>
            </a:r>
            <a:endParaRPr lang="en-US" sz="1600" b="1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70000"/>
              </a:lnSpc>
              <a:buNone/>
            </a:pPr>
            <a:r>
              <a:rPr lang="en-US" sz="1600" b="1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600" b="1" dirty="0" smtClean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www.youtube.com/watch?v=u0D0bcpsNv8</a:t>
            </a:r>
            <a:endParaRPr lang="en-US" sz="1600" b="1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63" y="34944"/>
            <a:ext cx="9036496" cy="6334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</a:t>
            </a:r>
            <a:r>
              <a:rPr kumimoji="1" lang="en-US" altLang="ko-KR" sz="2800" dirty="0" smtClean="0"/>
              <a:t>100</a:t>
            </a:r>
            <a:r>
              <a:rPr kumimoji="1" lang="ko-KR" altLang="en-US" sz="2800" dirty="0" smtClean="0"/>
              <a:t>을 </a:t>
            </a:r>
            <a:r>
              <a:rPr kumimoji="1" lang="ko-KR" altLang="en-US" sz="2800" dirty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Content Placeholder 10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0890FB5-75FB-864F-9DB0-C51317BA61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8784976" cy="5472608"/>
          </a:xfrm>
        </p:spPr>
      </p:pic>
      <p:pic>
        <p:nvPicPr>
          <p:cNvPr id="12" name="Track 031" descr="Track 031">
            <a:hlinkClick r:id="" action="ppaction://media"/>
            <a:extLst>
              <a:ext uri="{FF2B5EF4-FFF2-40B4-BE49-F238E27FC236}">
                <a16:creationId xmlns="" xmlns:a16="http://schemas.microsoft.com/office/drawing/2014/main" id="{53F4FBBC-7665-8147-96F7-DA00C0F87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52320" y="2132856"/>
            <a:ext cx="812800" cy="81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4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63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sz="3200" dirty="0"/>
              <a:t>P. 93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Content Placeholder 9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92F1170-DAE7-DE4D-BAC2-FF759D862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0728"/>
            <a:ext cx="8147248" cy="5256584"/>
          </a:xfrm>
        </p:spPr>
      </p:pic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5A4E91-7324-594F-B224-C7174828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80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배워 봐요</a:t>
            </a:r>
            <a:r>
              <a:rPr lang="en-US" altLang="ko-KR" sz="3600" dirty="0" smtClean="0"/>
              <a:t>    </a:t>
            </a:r>
            <a:endParaRPr lang="en-US" sz="3200" dirty="0"/>
          </a:p>
        </p:txBody>
      </p:sp>
      <p:pic>
        <p:nvPicPr>
          <p:cNvPr id="5" name="Content Placeholder 4" descr="A picture containing room&#10;&#10;Description automatically generated">
            <a:extLst>
              <a:ext uri="{FF2B5EF4-FFF2-40B4-BE49-F238E27FC236}">
                <a16:creationId xmlns="" xmlns:a16="http://schemas.microsoft.com/office/drawing/2014/main" id="{5173B252-37F2-F24B-9CAB-3B871FFA0B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0728"/>
            <a:ext cx="8229600" cy="5184576"/>
          </a:xfrm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E4E682D5-60BB-3C49-91AE-A303B82F6953}"/>
              </a:ext>
            </a:extLst>
          </p:cNvPr>
          <p:cNvCxnSpPr/>
          <p:nvPr/>
        </p:nvCxnSpPr>
        <p:spPr>
          <a:xfrm>
            <a:off x="1835696" y="3789040"/>
            <a:ext cx="1872208" cy="15121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FC768B4-41E9-7F49-8D3B-37110E4F855D}"/>
              </a:ext>
            </a:extLst>
          </p:cNvPr>
          <p:cNvCxnSpPr/>
          <p:nvPr/>
        </p:nvCxnSpPr>
        <p:spPr>
          <a:xfrm flipH="1">
            <a:off x="1907704" y="3789040"/>
            <a:ext cx="1800200" cy="15121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4334FBCF-6F11-CD48-81C1-13AF7217D480}"/>
              </a:ext>
            </a:extLst>
          </p:cNvPr>
          <p:cNvCxnSpPr/>
          <p:nvPr/>
        </p:nvCxnSpPr>
        <p:spPr>
          <a:xfrm>
            <a:off x="5724128" y="3789040"/>
            <a:ext cx="1800200" cy="15121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7CC7EBA2-6AD5-294A-BB65-D2BB1DE4FD63}"/>
              </a:ext>
            </a:extLst>
          </p:cNvPr>
          <p:cNvCxnSpPr/>
          <p:nvPr/>
        </p:nvCxnSpPr>
        <p:spPr>
          <a:xfrm flipH="1">
            <a:off x="5796136" y="3789040"/>
            <a:ext cx="1800200" cy="15121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41428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497" y="2348880"/>
            <a:ext cx="8105265" cy="2118967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ko-KR" altLang="en-US" dirty="0" smtClean="0"/>
              <a:t>  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>
                <a:hlinkClick r:id="rId2"/>
              </a:rPr>
              <a:t>11</a:t>
            </a:r>
            <a:r>
              <a:rPr kumimoji="1" lang="ko-KR" altLang="en-US" dirty="0">
                <a:hlinkClick r:id="rId2"/>
              </a:rPr>
              <a:t>과 </a:t>
            </a:r>
            <a:r>
              <a:rPr kumimoji="1" lang="en-US" altLang="ko-KR" dirty="0">
                <a:hlinkClick r:id="rId2"/>
              </a:rPr>
              <a:t>“</a:t>
            </a:r>
            <a:r>
              <a:rPr kumimoji="1" lang="ko-KR" altLang="en-US" dirty="0">
                <a:hlinkClick r:id="rId2"/>
              </a:rPr>
              <a:t>빨리 나으려면 어떻게 해야 돼요</a:t>
            </a:r>
            <a:r>
              <a:rPr kumimoji="1" lang="en-US" altLang="ko-KR" dirty="0">
                <a:hlinkClick r:id="rId2"/>
              </a:rPr>
              <a:t>?”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http://gg.gg/i69uf</a:t>
            </a: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r>
              <a:rPr lang="ko-KR" altLang="en-US" dirty="0"/>
              <a:t>   </a:t>
            </a:r>
            <a:endParaRPr lang="en-US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  <a:p>
            <a:pPr marL="0" indent="0" algn="ctr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CEB757-A0ED-B04C-89C9-21481C1D8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780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배워 봐요 </a:t>
            </a:r>
            <a:r>
              <a:rPr lang="en-US" altLang="ko-KR" sz="3600" dirty="0"/>
              <a:t>  </a:t>
            </a:r>
            <a:r>
              <a:rPr lang="en-US" altLang="ko-KR" sz="2400" dirty="0"/>
              <a:t>P.</a:t>
            </a:r>
            <a:r>
              <a:rPr lang="ko-KR" altLang="en-US" sz="2400" dirty="0"/>
              <a:t> </a:t>
            </a:r>
            <a:r>
              <a:rPr lang="en-US" altLang="ko-KR" sz="2400" dirty="0"/>
              <a:t>94</a:t>
            </a:r>
            <a:endParaRPr lang="en-US" sz="2400" dirty="0"/>
          </a:p>
        </p:txBody>
      </p:sp>
      <p:pic>
        <p:nvPicPr>
          <p:cNvPr id="11" name="Content Placeholder 10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764C5EC7-A578-2B49-8A11-5957FE99E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92" y="980728"/>
            <a:ext cx="8306072" cy="5289451"/>
          </a:xfrm>
        </p:spPr>
      </p:pic>
    </p:spTree>
    <p:extLst>
      <p:ext uri="{BB962C8B-B14F-4D97-AF65-F5344CB8AC3E}">
        <p14:creationId xmlns:p14="http://schemas.microsoft.com/office/powerpoint/2010/main" val="11467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2840</TotalTime>
  <Words>1342</Words>
  <Application>Microsoft Office PowerPoint</Application>
  <PresentationFormat>On-screen Show (4:3)</PresentationFormat>
  <Paragraphs>304</Paragraphs>
  <Slides>44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6" baseType="lpstr">
      <vt:lpstr>Gill Sans</vt:lpstr>
      <vt:lpstr>Gulim</vt:lpstr>
      <vt:lpstr>Gulim</vt:lpstr>
      <vt:lpstr>Malgun Gothic</vt:lpstr>
      <vt:lpstr>Malgun Gothic</vt:lpstr>
      <vt:lpstr>MS PGothic</vt:lpstr>
      <vt:lpstr>Arial</vt:lpstr>
      <vt:lpstr>Calibri</vt:lpstr>
      <vt:lpstr>Palatino Linotype</vt:lpstr>
      <vt:lpstr>Times New Roman</vt:lpstr>
      <vt:lpstr>Wingdings</vt:lpstr>
      <vt:lpstr>Default Design</vt:lpstr>
      <vt:lpstr>     재외동포를 위한 한국어 (영어권)   3-2 </vt:lpstr>
      <vt:lpstr>재외동포를 위한 한국어 3-2   11과 빨리 나으려면 어떻게 해야 돼요?  ‘What can I do to get better quickly? </vt:lpstr>
      <vt:lpstr>이야기해 보세요! </vt:lpstr>
      <vt:lpstr>교과서 P. 92를 펴세요.</vt:lpstr>
      <vt:lpstr> 교과서 P. 100을 펴세요.</vt:lpstr>
      <vt:lpstr>새 단어 P. 93</vt:lpstr>
      <vt:lpstr>배워 봐요    </vt:lpstr>
      <vt:lpstr>Quizlet 단어연습 </vt:lpstr>
      <vt:lpstr>배워 봐요   P. 94</vt:lpstr>
      <vt:lpstr>- (으)려면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써 보세요</vt:lpstr>
      <vt:lpstr>배워 봐요</vt:lpstr>
      <vt:lpstr>- 기 때문에</vt:lpstr>
      <vt:lpstr>PowerPoint Presentation</vt:lpstr>
      <vt:lpstr>PowerPoint Presentation</vt:lpstr>
      <vt:lpstr>써 보세요</vt:lpstr>
      <vt:lpstr>&lt;내 공은 어디에&gt; 영상</vt:lpstr>
      <vt:lpstr>듣고 말해 봐요</vt:lpstr>
      <vt:lpstr>말해 보세요    P.96</vt:lpstr>
      <vt:lpstr>읽고 써 봐요</vt:lpstr>
      <vt:lpstr>읽고 써 봐요   P. 97</vt:lpstr>
      <vt:lpstr>PowerPoint Presentation</vt:lpstr>
      <vt:lpstr>PowerPoint Presentation</vt:lpstr>
      <vt:lpstr>문화를 배워요</vt:lpstr>
      <vt:lpstr>토끼의 재판 (전래동화)</vt:lpstr>
      <vt:lpstr>         &lt;토끼의 재판&gt;  (쓰기 숙제)</vt:lpstr>
      <vt:lpstr>Quizlet 단어연습 </vt:lpstr>
      <vt:lpstr>연습문제 P. 42-45  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Quizlet 단어 복습 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413</cp:revision>
  <dcterms:created xsi:type="dcterms:W3CDTF">2008-02-12T07:53:45Z</dcterms:created>
  <dcterms:modified xsi:type="dcterms:W3CDTF">2020-05-27T15:50:31Z</dcterms:modified>
</cp:coreProperties>
</file>